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37"/>
  </p:notesMasterIdLst>
  <p:handoutMasterIdLst>
    <p:handoutMasterId r:id="rId38"/>
  </p:handoutMasterIdLst>
  <p:sldIdLst>
    <p:sldId id="339" r:id="rId5"/>
    <p:sldId id="355" r:id="rId6"/>
    <p:sldId id="367" r:id="rId7"/>
    <p:sldId id="399" r:id="rId8"/>
    <p:sldId id="415" r:id="rId9"/>
    <p:sldId id="405" r:id="rId10"/>
    <p:sldId id="429" r:id="rId11"/>
    <p:sldId id="414" r:id="rId12"/>
    <p:sldId id="432" r:id="rId13"/>
    <p:sldId id="416" r:id="rId14"/>
    <p:sldId id="435" r:id="rId15"/>
    <p:sldId id="421" r:id="rId16"/>
    <p:sldId id="412" r:id="rId17"/>
    <p:sldId id="394" r:id="rId18"/>
    <p:sldId id="425" r:id="rId19"/>
    <p:sldId id="436" r:id="rId20"/>
    <p:sldId id="419" r:id="rId21"/>
    <p:sldId id="427" r:id="rId22"/>
    <p:sldId id="434" r:id="rId23"/>
    <p:sldId id="430" r:id="rId24"/>
    <p:sldId id="437" r:id="rId25"/>
    <p:sldId id="406" r:id="rId26"/>
    <p:sldId id="422" r:id="rId27"/>
    <p:sldId id="423" r:id="rId28"/>
    <p:sldId id="438" r:id="rId29"/>
    <p:sldId id="439" r:id="rId30"/>
    <p:sldId id="431" r:id="rId31"/>
    <p:sldId id="440" r:id="rId32"/>
    <p:sldId id="418" r:id="rId33"/>
    <p:sldId id="424" r:id="rId34"/>
    <p:sldId id="404" r:id="rId35"/>
    <p:sldId id="433"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Red Hat Display Black" panose="02010303040201060303" pitchFamily="2" charset="0"/>
      <p:bold r:id="rId43"/>
    </p:embeddedFont>
    <p:embeddedFont>
      <p:font typeface="Segoe UI" panose="020B0502040204020203" pitchFamily="34" charset="0"/>
      <p:regular r:id="rId44"/>
      <p:bold r:id="rId45"/>
      <p:italic r:id="rId46"/>
      <p:boldItalic r:id="rId47"/>
    </p:embeddedFont>
    <p:embeddedFont>
      <p:font typeface="Work Sans" pitchFamily="2" charset="0"/>
      <p:regular r:id="rId48"/>
      <p:bold r:id="rId49"/>
      <p:italic r:id="rId50"/>
      <p:boldItalic r:id="rId51"/>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tä referointi on?" id="{D3AEEF98-9B20-4BB1-9A35-CB7029170ABA}">
          <p14:sldIdLst>
            <p14:sldId id="339"/>
            <p14:sldId id="355"/>
            <p14:sldId id="367"/>
            <p14:sldId id="399"/>
            <p14:sldId id="415"/>
            <p14:sldId id="405"/>
            <p14:sldId id="429"/>
          </p14:sldIdLst>
        </p14:section>
        <p14:section name="Referaatin kirjoittaminen" id="{366798C6-ABC1-4E60-918E-1D32D2FDA6AF}">
          <p14:sldIdLst>
            <p14:sldId id="414"/>
            <p14:sldId id="432"/>
            <p14:sldId id="416"/>
            <p14:sldId id="435"/>
            <p14:sldId id="421"/>
            <p14:sldId id="412"/>
            <p14:sldId id="394"/>
            <p14:sldId id="425"/>
            <p14:sldId id="436"/>
            <p14:sldId id="419"/>
            <p14:sldId id="427"/>
            <p14:sldId id="434"/>
            <p14:sldId id="430"/>
            <p14:sldId id="437"/>
            <p14:sldId id="406"/>
            <p14:sldId id="422"/>
            <p14:sldId id="423"/>
            <p14:sldId id="438"/>
            <p14:sldId id="439"/>
            <p14:sldId id="431"/>
            <p14:sldId id="440"/>
            <p14:sldId id="418"/>
            <p14:sldId id="424"/>
            <p14:sldId id="404"/>
          </p14:sldIdLst>
        </p14:section>
        <p14:section name="Lopetus" id="{12AEAB86-1EC4-45AB-B013-924022C65019}">
          <p14:sldIdLst>
            <p14:sldId id="4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62A52"/>
    <a:srgbClr val="138B7F"/>
    <a:srgbClr val="BF0043"/>
    <a:srgbClr val="0058DE"/>
    <a:srgbClr val="EAA7B1"/>
    <a:srgbClr val="FFF8E6"/>
    <a:srgbClr val="13A697"/>
    <a:srgbClr val="FFEAB6"/>
    <a:srgbClr val="590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Tumma tyyli 2 - Korostus 1/Korostu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ematyyli 1 - Korostu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eematyyli 2 - Korostu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38" y="510"/>
      </p:cViewPr>
      <p:guideLst>
        <p:guide orient="horz" pos="2160"/>
        <p:guide pos="3840"/>
      </p:guideLst>
    </p:cSldViewPr>
  </p:slideViewPr>
  <p:notesTextViewPr>
    <p:cViewPr>
      <p:scale>
        <a:sx n="1" d="1"/>
        <a:sy n="1" d="1"/>
      </p:scale>
      <p:origin x="0" y="0"/>
    </p:cViewPr>
  </p:notesTextViewPr>
  <p:sorterViewPr>
    <p:cViewPr>
      <p:scale>
        <a:sx n="65" d="100"/>
        <a:sy n="65" d="100"/>
      </p:scale>
      <p:origin x="0" y="-372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5B2802B-1DE9-45BD-8EE1-11E0D55EFE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Päivämäärän paikkamerkki 2">
            <a:extLst>
              <a:ext uri="{FF2B5EF4-FFF2-40B4-BE49-F238E27FC236}">
                <a16:creationId xmlns:a16="http://schemas.microsoft.com/office/drawing/2014/main" id="{F365AE89-ED5D-4643-9C83-BE0CE07FD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9072F9-1D7B-47CD-B465-7AA9D40835BC}" type="datetimeFigureOut">
              <a:rPr lang="en-FI" smtClean="0"/>
              <a:t>07/04/2023</a:t>
            </a:fld>
            <a:endParaRPr lang="en-FI"/>
          </a:p>
        </p:txBody>
      </p:sp>
      <p:sp>
        <p:nvSpPr>
          <p:cNvPr id="4" name="Alatunnisteen paikkamerkki 3">
            <a:extLst>
              <a:ext uri="{FF2B5EF4-FFF2-40B4-BE49-F238E27FC236}">
                <a16:creationId xmlns:a16="http://schemas.microsoft.com/office/drawing/2014/main" id="{E5A18B55-3A8A-456A-8E81-A61EF307B3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Dian numeron paikkamerkki 4">
            <a:extLst>
              <a:ext uri="{FF2B5EF4-FFF2-40B4-BE49-F238E27FC236}">
                <a16:creationId xmlns:a16="http://schemas.microsoft.com/office/drawing/2014/main" id="{072A756F-A3A9-4434-AB04-1CB98DF072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CB7F38-679C-4097-A00D-A5804C04C3C8}" type="slidenum">
              <a:rPr lang="en-FI" smtClean="0"/>
              <a:t>‹#›</a:t>
            </a:fld>
            <a:endParaRPr lang="en-FI"/>
          </a:p>
        </p:txBody>
      </p:sp>
    </p:spTree>
    <p:extLst>
      <p:ext uri="{BB962C8B-B14F-4D97-AF65-F5344CB8AC3E}">
        <p14:creationId xmlns:p14="http://schemas.microsoft.com/office/powerpoint/2010/main" val="28490833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523A2-88A2-4480-AC02-92A55F88C0E0}" type="datetimeFigureOut">
              <a:rPr lang="en-FI" smtClean="0"/>
              <a:t>07/04/2023</a:t>
            </a:fld>
            <a:endParaRPr lang="en-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C236C-DCF9-4419-8A2A-D176C54AA402}" type="slidenum">
              <a:rPr lang="en-FI" smtClean="0"/>
              <a:t>‹#›</a:t>
            </a:fld>
            <a:endParaRPr lang="en-FI"/>
          </a:p>
        </p:txBody>
      </p:sp>
    </p:spTree>
    <p:extLst>
      <p:ext uri="{BB962C8B-B14F-4D97-AF65-F5344CB8AC3E}">
        <p14:creationId xmlns:p14="http://schemas.microsoft.com/office/powerpoint/2010/main" val="41762871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76244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Tausta-ajatus: referointia tehdään arjessa koko ajan. Esimerkiksi viikonlopusta ei kerrota kronologisesti kaikkea (heräsin aamulla klo 9, nousin sängystä klo 9.30, menin pesemään hampaat…) vaan keskeiset, kiinnostavat asiat. Vrt. Kerro, mitä palaverissa puhuttiin? Kerro, mitä luennolla käsiteltiin? Mitä elokuvassa tapahtui?</a:t>
            </a:r>
          </a:p>
        </p:txBody>
      </p:sp>
    </p:spTree>
    <p:extLst>
      <p:ext uri="{BB962C8B-B14F-4D97-AF65-F5344CB8AC3E}">
        <p14:creationId xmlns:p14="http://schemas.microsoft.com/office/powerpoint/2010/main" val="128030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15003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68155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Powerpoint-esityksen rinnalla voi hyödyntää opiskelijan osion materiaalia ja tehtäviä </a:t>
            </a:r>
            <a:r>
              <a:rPr lang="fi-FI" i="1" dirty="0"/>
              <a:t>Referointiharjoituksia 1: tekstistä toiseksi</a:t>
            </a:r>
            <a:r>
              <a:rPr lang="fi-FI" dirty="0"/>
              <a:t>.</a:t>
            </a:r>
          </a:p>
        </p:txBody>
      </p:sp>
    </p:spTree>
    <p:extLst>
      <p:ext uri="{BB962C8B-B14F-4D97-AF65-F5344CB8AC3E}">
        <p14:creationId xmlns:p14="http://schemas.microsoft.com/office/powerpoint/2010/main" val="232558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endParaRPr lang="fi-FI"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396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endParaRPr lang="fi-FI"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922800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246825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ääotsikkodia">
    <p:bg>
      <p:bgRef idx="1001">
        <a:schemeClr val="bg1"/>
      </p:bgRef>
    </p:bg>
    <p:spTree>
      <p:nvGrpSpPr>
        <p:cNvPr id="1" name=""/>
        <p:cNvGrpSpPr/>
        <p:nvPr/>
      </p:nvGrpSpPr>
      <p:grpSpPr>
        <a:xfrm>
          <a:off x="0" y="0"/>
          <a:ext cx="0" cy="0"/>
          <a:chOff x="0" y="0"/>
          <a:chExt cx="0" cy="0"/>
        </a:xfrm>
      </p:grpSpPr>
      <p:pic>
        <p:nvPicPr>
          <p:cNvPr id="8" name="Kielibuustin logo" descr="Kielibuustin logo.">
            <a:extLst>
              <a:ext uri="{FF2B5EF4-FFF2-40B4-BE49-F238E27FC236}">
                <a16:creationId xmlns:a16="http://schemas.microsoft.com/office/drawing/2014/main" id="{3CF503CC-9BCE-4C27-98F7-66EE0968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429" y="1365457"/>
            <a:ext cx="2501142" cy="864833"/>
          </a:xfrm>
          <a:prstGeom prst="rect">
            <a:avLst/>
          </a:prstGeom>
        </p:spPr>
      </p:pic>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2230290"/>
            <a:ext cx="9144000" cy="2158694"/>
          </a:xfrm>
        </p:spPr>
        <p:txBody>
          <a:bodyPr anchor="ctr">
            <a:normAutofit/>
          </a:bodyPr>
          <a:lstStyle>
            <a:lvl1pPr algn="ctr">
              <a:lnSpc>
                <a:spcPct val="120000"/>
              </a:lnSpc>
              <a:defRPr sz="4400"/>
            </a:lvl1pPr>
          </a:lstStyle>
          <a:p>
            <a:r>
              <a:rPr lang="fi-FI" noProof="0"/>
              <a:t>Muokkaa ots. perustyyl. napsautt.</a:t>
            </a:r>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403128"/>
            <a:ext cx="9144000" cy="1000633"/>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FI"/>
          </a:p>
        </p:txBody>
      </p:sp>
    </p:spTree>
    <p:extLst>
      <p:ext uri="{BB962C8B-B14F-4D97-AF65-F5344CB8AC3E}">
        <p14:creationId xmlns:p14="http://schemas.microsoft.com/office/powerpoint/2010/main" val="6287782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hden vertailu">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kstin paikkamerkki 1">
            <a:extLst>
              <a:ext uri="{FF2B5EF4-FFF2-40B4-BE49-F238E27FC236}">
                <a16:creationId xmlns:a16="http://schemas.microsoft.com/office/drawing/2014/main" id="{E13078C9-677C-4833-A29D-69C1286A546C}"/>
              </a:ext>
            </a:extLst>
          </p:cNvPr>
          <p:cNvSpPr>
            <a:spLocks noGrp="1"/>
          </p:cNvSpPr>
          <p:nvPr>
            <p:ph type="body" idx="1"/>
          </p:nvPr>
        </p:nvSpPr>
        <p:spPr>
          <a:xfrm>
            <a:off x="576092" y="1932352"/>
            <a:ext cx="5339912" cy="776660"/>
          </a:xfrm>
        </p:spPr>
        <p:txBody>
          <a:bodyPr anchor="b">
            <a:norm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1">
            <a:extLst>
              <a:ext uri="{FF2B5EF4-FFF2-40B4-BE49-F238E27FC236}">
                <a16:creationId xmlns:a16="http://schemas.microsoft.com/office/drawing/2014/main" id="{BE11A725-224E-41FF-A9FB-22FA0333C631}"/>
              </a:ext>
            </a:extLst>
          </p:cNvPr>
          <p:cNvSpPr>
            <a:spLocks noGrp="1"/>
          </p:cNvSpPr>
          <p:nvPr>
            <p:ph sz="half" idx="2"/>
          </p:nvPr>
        </p:nvSpPr>
        <p:spPr>
          <a:xfrm>
            <a:off x="576091" y="2784951"/>
            <a:ext cx="5339912" cy="3044010"/>
          </a:xfrm>
        </p:spPr>
        <p:txBody>
          <a:bodyPr anchor="t"/>
          <a:lstStyle>
            <a:lvl1pPr>
              <a:defRPr sz="2000"/>
            </a:lvl1pPr>
            <a:lvl2pPr>
              <a:defRPr sz="1800"/>
            </a:lvl2pPr>
            <a:lvl3pPr>
              <a:defRPr sz="1600"/>
            </a:lvl3pPr>
            <a:lvl4pPr>
              <a:defRPr sz="14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cxnSp>
        <p:nvCxnSpPr>
          <p:cNvPr id="11" name="Suora yhdysviiva">
            <a:extLst>
              <a:ext uri="{FF2B5EF4-FFF2-40B4-BE49-F238E27FC236}">
                <a16:creationId xmlns:a16="http://schemas.microsoft.com/office/drawing/2014/main" id="{2C9A596D-0802-4B19-9236-737210BE6C7D}"/>
              </a:ext>
              <a:ext uri="{C183D7F6-B498-43B3-948B-1728B52AA6E4}">
                <adec:decorative xmlns:adec="http://schemas.microsoft.com/office/drawing/2017/decorative" val="1"/>
              </a:ext>
            </a:extLst>
          </p:cNvPr>
          <p:cNvCxnSpPr>
            <a:cxnSpLocks/>
          </p:cNvCxnSpPr>
          <p:nvPr userDrawn="1"/>
        </p:nvCxnSpPr>
        <p:spPr>
          <a:xfrm flipV="1">
            <a:off x="6096000" y="2049023"/>
            <a:ext cx="0" cy="377993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n paikkamerkki 2">
            <a:extLst>
              <a:ext uri="{FF2B5EF4-FFF2-40B4-BE49-F238E27FC236}">
                <a16:creationId xmlns:a16="http://schemas.microsoft.com/office/drawing/2014/main" id="{9B0B9F0E-C81E-4C28-BE99-93FA88D3973D}"/>
              </a:ext>
            </a:extLst>
          </p:cNvPr>
          <p:cNvSpPr>
            <a:spLocks noGrp="1"/>
          </p:cNvSpPr>
          <p:nvPr>
            <p:ph type="body" sz="quarter" idx="3"/>
          </p:nvPr>
        </p:nvSpPr>
        <p:spPr>
          <a:xfrm>
            <a:off x="6275996" y="1932352"/>
            <a:ext cx="5399909" cy="776660"/>
          </a:xfrm>
        </p:spPr>
        <p:txBody>
          <a:bodyPr anchor="b">
            <a:norm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2">
            <a:extLst>
              <a:ext uri="{FF2B5EF4-FFF2-40B4-BE49-F238E27FC236}">
                <a16:creationId xmlns:a16="http://schemas.microsoft.com/office/drawing/2014/main" id="{E1171E2F-56F5-4E47-B656-2468D61A2D00}"/>
              </a:ext>
            </a:extLst>
          </p:cNvPr>
          <p:cNvSpPr>
            <a:spLocks noGrp="1"/>
          </p:cNvSpPr>
          <p:nvPr>
            <p:ph sz="quarter" idx="4"/>
          </p:nvPr>
        </p:nvSpPr>
        <p:spPr>
          <a:xfrm>
            <a:off x="6275187" y="2784950"/>
            <a:ext cx="5399910" cy="3044011"/>
          </a:xfrm>
        </p:spPr>
        <p:txBody>
          <a:bodyPr anchor="t"/>
          <a:lstStyle>
            <a:lvl1pPr marL="0" indent="0">
              <a:buNone/>
              <a:defRPr sz="2000"/>
            </a:lvl1pPr>
            <a:lvl2pPr>
              <a:defRPr sz="2000"/>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3876037" y="6144587"/>
            <a:ext cx="1396835" cy="365125"/>
          </a:xfrm>
          <a:prstGeom prst="rect">
            <a:avLst/>
          </a:prstGeom>
        </p:spPr>
        <p:txBody>
          <a:bodyPr/>
          <a:lstStyle>
            <a:lvl1pPr algn="r">
              <a:defRPr sz="1200"/>
            </a:lvl1pPr>
          </a:lstStyle>
          <a:p>
            <a:fld id="{DE8991BD-291F-48C8-B0CF-C7901CF023D3}" type="datetime1">
              <a:rPr lang="fi-FI" smtClean="0"/>
              <a:t>4.7.2023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17308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en vertailu">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05886" y="549048"/>
            <a:ext cx="11164800" cy="716661"/>
          </a:xfrm>
          <a:prstGeom prst="rect">
            <a:avLst/>
          </a:prstGeom>
        </p:spPr>
        <p:txBody>
          <a:bodyPr vert="horz" lIns="91440" tIns="45720" rIns="91440" bIns="45720" rtlCol="0" anchor="t">
            <a:normAutofit/>
          </a:bodyPr>
          <a:lstStyle>
            <a:lvl1pPr algn="l">
              <a:lnSpc>
                <a:spcPct val="120000"/>
              </a:lnSpc>
              <a:defRPr sz="2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tx2"/>
                </a:solidFill>
              </a:defRPr>
            </a:lvl1pPr>
            <a:lvl2pPr>
              <a:defRPr sz="1600">
                <a:solidFill>
                  <a:schemeClr val="tx2"/>
                </a:solidFill>
              </a:defRPr>
            </a:lvl2pPr>
            <a:lvl3pPr>
              <a:defRPr sz="1400">
                <a:solidFill>
                  <a:schemeClr val="tx2"/>
                </a:solidFill>
              </a:defRPr>
            </a:lvl3pPr>
          </a:lstStyle>
          <a:p>
            <a:pPr lvl="0"/>
            <a:r>
              <a:rPr lang="fi-FI"/>
              <a:t>Muokkaa tekstin perustyylejä napsauttamalla</a:t>
            </a:r>
          </a:p>
          <a:p>
            <a:pPr lvl="1"/>
            <a:r>
              <a:rPr lang="fi-FI"/>
              <a:t>toinen taso</a:t>
            </a:r>
          </a:p>
          <a:p>
            <a:pPr lvl="2"/>
            <a:r>
              <a:rPr lang="fi-FI"/>
              <a:t>kolmas taso</a:t>
            </a:r>
          </a:p>
          <a:p>
            <a:pPr lvl="0"/>
            <a:endParaRPr lang="fi-FI"/>
          </a:p>
        </p:txBody>
      </p:sp>
      <p:cxnSp>
        <p:nvCxnSpPr>
          <p:cNvPr id="3" name="Suora yhdysviiva 1">
            <a:extLst>
              <a:ext uri="{FF2B5EF4-FFF2-40B4-BE49-F238E27FC236}">
                <a16:creationId xmlns:a16="http://schemas.microsoft.com/office/drawing/2014/main" id="{F00BFF79-5830-4F98-9030-AC25630AC8BA}"/>
              </a:ext>
              <a:ext uri="{C183D7F6-B498-43B3-948B-1728B52AA6E4}">
                <adec:decorative xmlns:adec="http://schemas.microsoft.com/office/drawing/2017/decorative" val="1"/>
              </a:ext>
            </a:extLst>
          </p:cNvPr>
          <p:cNvCxnSpPr>
            <a:cxnSpLocks/>
          </p:cNvCxnSpPr>
          <p:nvPr userDrawn="1"/>
        </p:nvCxnSpPr>
        <p:spPr>
          <a:xfrm flipV="1">
            <a:off x="4176032" y="1749028"/>
            <a:ext cx="0" cy="40799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61247" y="1561630"/>
            <a:ext cx="3505536" cy="812097"/>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51338" y="2451570"/>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cxnSp>
        <p:nvCxnSpPr>
          <p:cNvPr id="19" name="Suora yhdysviiva 2">
            <a:extLst>
              <a:ext uri="{FF2B5EF4-FFF2-40B4-BE49-F238E27FC236}">
                <a16:creationId xmlns:a16="http://schemas.microsoft.com/office/drawing/2014/main" id="{C55A16F6-4213-497B-9F7F-AB388434EC29}"/>
              </a:ext>
              <a:ext uri="{C183D7F6-B498-43B3-948B-1728B52AA6E4}">
                <adec:decorative xmlns:adec="http://schemas.microsoft.com/office/drawing/2017/decorative" val="1"/>
              </a:ext>
            </a:extLst>
          </p:cNvPr>
          <p:cNvCxnSpPr>
            <a:cxnSpLocks/>
          </p:cNvCxnSpPr>
          <p:nvPr userDrawn="1"/>
        </p:nvCxnSpPr>
        <p:spPr>
          <a:xfrm flipV="1">
            <a:off x="8015968" y="1749028"/>
            <a:ext cx="0" cy="40799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9"/>
            <a:ext cx="3505536" cy="3377392"/>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4295206" y="6144587"/>
            <a:ext cx="977666" cy="365125"/>
          </a:xfrm>
          <a:prstGeom prst="rect">
            <a:avLst/>
          </a:prstGeom>
        </p:spPr>
        <p:txBody>
          <a:bodyPr/>
          <a:lstStyle>
            <a:lvl1pPr algn="r">
              <a:defRPr sz="1200"/>
            </a:lvl1pPr>
          </a:lstStyle>
          <a:p>
            <a:fld id="{BAE1C4ED-0A46-4D80-9F65-58161DCE0E77}" type="datetime1">
              <a:rPr lang="fi-FI" smtClean="0"/>
              <a:t>4.7.2023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4032726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en vertailu 2">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kstin paikkamerkki 1">
            <a:extLst>
              <a:ext uri="{FF2B5EF4-FFF2-40B4-BE49-F238E27FC236}">
                <a16:creationId xmlns:a16="http://schemas.microsoft.com/office/drawing/2014/main" id="{E13078C9-677C-4833-A29D-69C1286A546C}"/>
              </a:ext>
            </a:extLst>
          </p:cNvPr>
          <p:cNvSpPr>
            <a:spLocks noGrp="1"/>
          </p:cNvSpPr>
          <p:nvPr>
            <p:ph type="body" idx="1"/>
          </p:nvPr>
        </p:nvSpPr>
        <p:spPr>
          <a:xfrm>
            <a:off x="576092" y="4448983"/>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1">
            <a:extLst>
              <a:ext uri="{FF2B5EF4-FFF2-40B4-BE49-F238E27FC236}">
                <a16:creationId xmlns:a16="http://schemas.microsoft.com/office/drawing/2014/main" id="{BE11A725-224E-41FF-A9FB-22FA0333C631}"/>
              </a:ext>
            </a:extLst>
          </p:cNvPr>
          <p:cNvSpPr>
            <a:spLocks noGrp="1"/>
          </p:cNvSpPr>
          <p:nvPr>
            <p:ph sz="half" idx="2"/>
          </p:nvPr>
        </p:nvSpPr>
        <p:spPr>
          <a:xfrm>
            <a:off x="576094" y="2049023"/>
            <a:ext cx="3599938" cy="2222024"/>
          </a:xfrm>
        </p:spPr>
        <p:txBody>
          <a:bodyPr anchor="t">
            <a:normAutofit/>
          </a:bodyPr>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26029" y="4448982"/>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30431" y="2049023"/>
            <a:ext cx="3599938" cy="2222024"/>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9" name="Tekstin paikkamerkki 3">
            <a:extLst>
              <a:ext uri="{FF2B5EF4-FFF2-40B4-BE49-F238E27FC236}">
                <a16:creationId xmlns:a16="http://schemas.microsoft.com/office/drawing/2014/main" id="{7E59121B-A10E-432F-BF43-F62E5FF99752}"/>
              </a:ext>
            </a:extLst>
          </p:cNvPr>
          <p:cNvSpPr>
            <a:spLocks noGrp="1"/>
          </p:cNvSpPr>
          <p:nvPr>
            <p:ph type="body" idx="14"/>
          </p:nvPr>
        </p:nvSpPr>
        <p:spPr>
          <a:xfrm>
            <a:off x="8075966" y="4448982"/>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1" name="Sisällön paikkamerkki 3">
            <a:extLst>
              <a:ext uri="{FF2B5EF4-FFF2-40B4-BE49-F238E27FC236}">
                <a16:creationId xmlns:a16="http://schemas.microsoft.com/office/drawing/2014/main" id="{DD35D1F0-5F3C-422B-A821-7996A3657F7B}"/>
              </a:ext>
            </a:extLst>
          </p:cNvPr>
          <p:cNvSpPr>
            <a:spLocks noGrp="1"/>
          </p:cNvSpPr>
          <p:nvPr>
            <p:ph sz="half" idx="16"/>
          </p:nvPr>
        </p:nvSpPr>
        <p:spPr>
          <a:xfrm>
            <a:off x="8075968" y="2049924"/>
            <a:ext cx="3599938" cy="2219063"/>
          </a:xfrm>
        </p:spPr>
        <p:txBody>
          <a:bodyPr anchor="t"/>
          <a:lstStyle>
            <a:lvl1pPr marL="0" indent="0">
              <a:buNone/>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3876037" y="6144587"/>
            <a:ext cx="1396835" cy="365125"/>
          </a:xfrm>
          <a:prstGeom prst="rect">
            <a:avLst/>
          </a:prstGeom>
        </p:spPr>
        <p:txBody>
          <a:bodyPr/>
          <a:lstStyle>
            <a:lvl1pPr algn="r">
              <a:defRPr sz="1200"/>
            </a:lvl1pPr>
          </a:lstStyle>
          <a:p>
            <a:fld id="{FC766D19-728B-45DE-B723-6140E39E5BE3}" type="datetime1">
              <a:rPr lang="fi-FI" smtClean="0"/>
              <a:t>4.7.2023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91525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en vertailu joista ensimmäinen korostettuna">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4415211" y="549048"/>
            <a:ext cx="7260695" cy="716661"/>
          </a:xfrm>
          <a:prstGeom prst="rect">
            <a:avLst/>
          </a:prstGeom>
        </p:spPr>
        <p:txBody>
          <a:bodyPr vert="horz" lIns="91440" tIns="45720" rIns="91440" bIns="45720" rtlCol="0" anchor="t">
            <a:normAutofit/>
          </a:bodyPr>
          <a:lstStyle>
            <a:lvl1pPr algn="r">
              <a:lnSpc>
                <a:spcPct val="120000"/>
              </a:lnSpc>
              <a:defRPr sz="2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17" name="Suorakulmio" descr="Korostettu suorakulmio, jonka sisällä on ensimmäisen palstan alaotsikko ja otsikko.">
            <a:extLst>
              <a:ext uri="{FF2B5EF4-FFF2-40B4-BE49-F238E27FC236}">
                <a16:creationId xmlns:a16="http://schemas.microsoft.com/office/drawing/2014/main" id="{87E4D8B6-839D-4DDF-A66E-F133FED58A6B}"/>
              </a:ext>
            </a:extLst>
          </p:cNvPr>
          <p:cNvSpPr/>
          <p:nvPr userDrawn="1"/>
        </p:nvSpPr>
        <p:spPr>
          <a:xfrm>
            <a:off x="0" y="1"/>
            <a:ext cx="4170805"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43232" y="1561630"/>
            <a:ext cx="3505536" cy="812097"/>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43232" y="2451570"/>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8"/>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pic>
        <p:nvPicPr>
          <p:cNvPr id="24" name="Kielibuustin logo">
            <a:extLst>
              <a:ext uri="{FF2B5EF4-FFF2-40B4-BE49-F238E27FC236}">
                <a16:creationId xmlns:a16="http://schemas.microsoft.com/office/drawing/2014/main" id="{7B88969D-D281-4178-B8A4-D9BEC9B574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4295206" y="6144587"/>
            <a:ext cx="977666" cy="365125"/>
          </a:xfrm>
          <a:prstGeom prst="rect">
            <a:avLst/>
          </a:prstGeom>
        </p:spPr>
        <p:txBody>
          <a:bodyPr/>
          <a:lstStyle>
            <a:lvl1pPr algn="r">
              <a:defRPr sz="1200"/>
            </a:lvl1pPr>
          </a:lstStyle>
          <a:p>
            <a:fld id="{CDE889FE-9224-46E8-98A1-E64AF628DA2F}" type="datetime1">
              <a:rPr lang="fi-FI" smtClean="0"/>
              <a:t>4.7.2023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59961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en vertailu joista ensimmäiset kaksi korostettuna">
    <p:spTree>
      <p:nvGrpSpPr>
        <p:cNvPr id="1" name=""/>
        <p:cNvGrpSpPr/>
        <p:nvPr/>
      </p:nvGrpSpPr>
      <p:grpSpPr>
        <a:xfrm>
          <a:off x="0" y="0"/>
          <a:ext cx="0" cy="0"/>
          <a:chOff x="0" y="0"/>
          <a:chExt cx="0" cy="0"/>
        </a:xfrm>
      </p:grpSpPr>
      <p:sp>
        <p:nvSpPr>
          <p:cNvPr id="17" name="Suorakulmio" descr="Korostettu suorakulmio, jonka sisällä on ensimmäisen ja toisen palstan alaotsikko ja otsikko.">
            <a:extLst>
              <a:ext uri="{FF2B5EF4-FFF2-40B4-BE49-F238E27FC236}">
                <a16:creationId xmlns:a16="http://schemas.microsoft.com/office/drawing/2014/main" id="{87E4D8B6-839D-4DDF-A66E-F133FED58A6B}"/>
              </a:ext>
            </a:extLst>
          </p:cNvPr>
          <p:cNvSpPr>
            <a:spLocks/>
          </p:cNvSpPr>
          <p:nvPr userDrawn="1"/>
        </p:nvSpPr>
        <p:spPr>
          <a:xfrm>
            <a:off x="1" y="1"/>
            <a:ext cx="7920748"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21313" y="549048"/>
            <a:ext cx="7327455" cy="716661"/>
          </a:xfrm>
          <a:prstGeom prst="rect">
            <a:avLst/>
          </a:prstGeom>
        </p:spPr>
        <p:txBody>
          <a:bodyPr vert="horz" lIns="91440" tIns="45720" rIns="91440" bIns="45720" rtlCol="0" anchor="t">
            <a:normAutofit/>
          </a:bodyPr>
          <a:lstStyle>
            <a:lvl1pPr algn="l">
              <a:lnSpc>
                <a:spcPct val="120000"/>
              </a:lnSpc>
              <a:defRPr sz="2400">
                <a:solidFill>
                  <a:schemeClr val="bg2"/>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43232" y="1561629"/>
            <a:ext cx="3505536" cy="812097"/>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43232" y="2451569"/>
            <a:ext cx="3505536" cy="3377391"/>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fi-FI"/>
              <a:t>Muokkaa tekstin perustyylejä napsauttamalla</a:t>
            </a:r>
          </a:p>
          <a:p>
            <a:pPr lvl="1"/>
            <a:r>
              <a:rPr lang="fi-FI"/>
              <a:t>toinen taso</a:t>
            </a:r>
          </a:p>
          <a:p>
            <a:pPr lvl="2"/>
            <a:r>
              <a:rPr lang="fi-FI"/>
              <a:t>kolmas taso</a:t>
            </a:r>
          </a:p>
          <a:p>
            <a:pPr lvl="0"/>
            <a:endParaRPr lang="fi-FI"/>
          </a:p>
        </p:txBody>
      </p: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9"/>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pic>
        <p:nvPicPr>
          <p:cNvPr id="24" name="Kielibuustin logo">
            <a:extLst>
              <a:ext uri="{FF2B5EF4-FFF2-40B4-BE49-F238E27FC236}">
                <a16:creationId xmlns:a16="http://schemas.microsoft.com/office/drawing/2014/main" id="{7B88969D-D281-4178-B8A4-D9BEC9B574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6215998" y="6148304"/>
            <a:ext cx="1396835" cy="365125"/>
          </a:xfrm>
          <a:prstGeom prst="rect">
            <a:avLst/>
          </a:prstGeom>
        </p:spPr>
        <p:txBody>
          <a:bodyPr/>
          <a:lstStyle>
            <a:lvl1pPr algn="r">
              <a:defRPr sz="1200">
                <a:solidFill>
                  <a:schemeClr val="bg2"/>
                </a:solidFill>
              </a:defRPr>
            </a:lvl1pPr>
          </a:lstStyle>
          <a:p>
            <a:fld id="{BF6E6D6E-C1F6-4821-A8D6-2A7E70B8F661}" type="datetime1">
              <a:rPr lang="fi-FI" smtClean="0"/>
              <a:t>4.7.2023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8165152" y="6024897"/>
            <a:ext cx="281078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1735160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2A648795-25F9-4019-90E7-4AE8CE30D133}"/>
              </a:ext>
            </a:extLst>
          </p:cNvPr>
          <p:cNvSpPr>
            <a:spLocks noGrp="1"/>
          </p:cNvSpPr>
          <p:nvPr>
            <p:ph type="title"/>
          </p:nvPr>
        </p:nvSpPr>
        <p:spPr/>
        <p:txBody>
          <a:bodyPr/>
          <a:lstStyle/>
          <a:p>
            <a:r>
              <a:rPr lang="fi-FI"/>
              <a:t>Muokkaa ots. perustyyl. napsautt.</a:t>
            </a:r>
            <a:endParaRPr lang="en-FI"/>
          </a:p>
        </p:txBody>
      </p:sp>
      <p:sp>
        <p:nvSpPr>
          <p:cNvPr id="6" name="Päivämäärän paikkamerkki">
            <a:extLst>
              <a:ext uri="{FF2B5EF4-FFF2-40B4-BE49-F238E27FC236}">
                <a16:creationId xmlns:a16="http://schemas.microsoft.com/office/drawing/2014/main" id="{2644E7AC-603B-4D4F-BBAC-D91E7535F846}"/>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FE234BD7-4F88-463C-8A2E-4D211CA6CF61}" type="datetime1">
              <a:rPr lang="fi-FI" smtClean="0"/>
              <a:t>4.7.2023</a:t>
            </a:fld>
            <a:endParaRPr lang="en-FI"/>
          </a:p>
        </p:txBody>
      </p:sp>
      <p:sp>
        <p:nvSpPr>
          <p:cNvPr id="7" name="Alatunnisteen paikkamerkki">
            <a:extLst>
              <a:ext uri="{FF2B5EF4-FFF2-40B4-BE49-F238E27FC236}">
                <a16:creationId xmlns:a16="http://schemas.microsoft.com/office/drawing/2014/main" id="{F82E19E8-9AFE-4178-B1F3-4D17E21F98E5}"/>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Referointi: Tekstistä toiseksi</a:t>
            </a:r>
            <a:endParaRPr lang="en-FI"/>
          </a:p>
        </p:txBody>
      </p:sp>
      <p:sp>
        <p:nvSpPr>
          <p:cNvPr id="8" name="Dian numeron paikkamerkki">
            <a:extLst>
              <a:ext uri="{FF2B5EF4-FFF2-40B4-BE49-F238E27FC236}">
                <a16:creationId xmlns:a16="http://schemas.microsoft.com/office/drawing/2014/main" id="{13D8283B-D356-42E7-A823-E6C19F41F268}"/>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35908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Päivämäärän paikkamerkki">
            <a:extLst>
              <a:ext uri="{FF2B5EF4-FFF2-40B4-BE49-F238E27FC236}">
                <a16:creationId xmlns:a16="http://schemas.microsoft.com/office/drawing/2014/main" id="{2DB17A22-5C30-4DF6-AA17-A32AEF780A8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D38ABA9D-6BEC-46F1-9245-0C2DBF02A16A}" type="datetime1">
              <a:rPr lang="fi-FI" smtClean="0"/>
              <a:t>4.7.2023</a:t>
            </a:fld>
            <a:endParaRPr lang="en-FI"/>
          </a:p>
        </p:txBody>
      </p:sp>
      <p:sp>
        <p:nvSpPr>
          <p:cNvPr id="6" name="Alatunnisteen paikkamerkki">
            <a:extLst>
              <a:ext uri="{FF2B5EF4-FFF2-40B4-BE49-F238E27FC236}">
                <a16:creationId xmlns:a16="http://schemas.microsoft.com/office/drawing/2014/main" id="{061080B5-29DD-4AC7-90AE-C709C347826E}"/>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Referointi: Tekstistä toiseksi</a:t>
            </a:r>
            <a:endParaRPr lang="en-FI"/>
          </a:p>
        </p:txBody>
      </p:sp>
      <p:sp>
        <p:nvSpPr>
          <p:cNvPr id="7" name="Dian numeron paikkamerkki">
            <a:extLst>
              <a:ext uri="{FF2B5EF4-FFF2-40B4-BE49-F238E27FC236}">
                <a16:creationId xmlns:a16="http://schemas.microsoft.com/office/drawing/2014/main" id="{5FF5F7EB-5A40-40D7-9EDC-4AB08A06576F}"/>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100660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alaotsikon kanssa">
    <p:bg>
      <p:bgRef idx="1001">
        <a:schemeClr val="bg1"/>
      </p:bgRef>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1445917"/>
            <a:ext cx="9144000" cy="2727550"/>
          </a:xfrm>
        </p:spPr>
        <p:txBody>
          <a:bodyPr anchor="ctr">
            <a:normAutofit/>
          </a:bodyPr>
          <a:lstStyle>
            <a:lvl1pPr algn="ctr">
              <a:lnSpc>
                <a:spcPct val="120000"/>
              </a:lnSpc>
              <a:defRPr sz="4400"/>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188911"/>
            <a:ext cx="9144000" cy="906944"/>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FI"/>
          </a:p>
        </p:txBody>
      </p:sp>
      <p:pic>
        <p:nvPicPr>
          <p:cNvPr id="8" name="Kielibuustin logo">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2" name="Päivämäärän paikkamerkki">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0DE77D01-E9D7-47BD-8B1D-84BEBEBEBBB3}" type="datetime1">
              <a:rPr lang="fi-FI" smtClean="0"/>
              <a:t>4.7.2023</a:t>
            </a:fld>
            <a:endParaRPr lang="en-FI"/>
          </a:p>
        </p:txBody>
      </p:sp>
      <p:sp>
        <p:nvSpPr>
          <p:cNvPr id="20" name="Alatunnisteen paikkamerkki">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21" name="Dian numeron paikkamerkki">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5154721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ilman alaotsikkoa">
    <p:bg>
      <p:bgRef idx="1001">
        <a:schemeClr val="bg1"/>
      </p:bgRef>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1847127"/>
            <a:ext cx="9144000" cy="3163745"/>
          </a:xfrm>
        </p:spPr>
        <p:txBody>
          <a:bodyPr anchor="ctr">
            <a:normAutofit/>
          </a:bodyPr>
          <a:lstStyle>
            <a:lvl1pPr algn="ctr">
              <a:lnSpc>
                <a:spcPct val="120000"/>
              </a:lnSpc>
              <a:defRPr sz="4400"/>
            </a:lvl1pPr>
          </a:lstStyle>
          <a:p>
            <a:r>
              <a:rPr lang="fi-FI" noProof="0"/>
              <a:t>Muokkaa ots. perustyyl. napsautt.</a:t>
            </a:r>
          </a:p>
        </p:txBody>
      </p:sp>
      <p:pic>
        <p:nvPicPr>
          <p:cNvPr id="8" name="Kuva">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2" name="Päivämäärän paikkamerkki">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200B1AEC-86E6-4DD9-A7DA-E17DC21C8B19}" type="datetime1">
              <a:rPr lang="fi-FI" smtClean="0"/>
              <a:t>4.7.2023</a:t>
            </a:fld>
            <a:endParaRPr lang="en-FI"/>
          </a:p>
        </p:txBody>
      </p:sp>
      <p:sp>
        <p:nvSpPr>
          <p:cNvPr id="20" name="Alatunnisteen paikkamerkki">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21" name="Dian numeron paikkamerkki">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30361216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Lopetus">
    <p:bg>
      <p:bgRef idx="1001">
        <a:schemeClr val="bg1"/>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FA01DD-11B1-4736-A453-65ADD63CF6E9}"/>
              </a:ext>
            </a:extLst>
          </p:cNvPr>
          <p:cNvSpPr>
            <a:spLocks noGrp="1"/>
          </p:cNvSpPr>
          <p:nvPr>
            <p:ph type="ctrTitle"/>
          </p:nvPr>
        </p:nvSpPr>
        <p:spPr>
          <a:xfrm>
            <a:off x="1524000" y="1809027"/>
            <a:ext cx="9144000" cy="2099965"/>
          </a:xfrm>
        </p:spPr>
        <p:txBody>
          <a:bodyPr anchor="ctr">
            <a:noAutofit/>
          </a:bodyPr>
          <a:lstStyle>
            <a:lvl1pPr algn="ctr">
              <a:lnSpc>
                <a:spcPct val="120000"/>
              </a:lnSpc>
              <a:defRPr sz="4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Alaotsikko 2">
            <a:extLst>
              <a:ext uri="{FF2B5EF4-FFF2-40B4-BE49-F238E27FC236}">
                <a16:creationId xmlns:a16="http://schemas.microsoft.com/office/drawing/2014/main" id="{E3E74A17-4DE4-47CB-B02D-9263520DBEAD}"/>
              </a:ext>
            </a:extLst>
          </p:cNvPr>
          <p:cNvSpPr>
            <a:spLocks noGrp="1"/>
          </p:cNvSpPr>
          <p:nvPr>
            <p:ph type="subTitle" idx="1"/>
          </p:nvPr>
        </p:nvSpPr>
        <p:spPr>
          <a:xfrm>
            <a:off x="1524000" y="3920575"/>
            <a:ext cx="9144000" cy="842462"/>
          </a:xfrm>
        </p:spPr>
        <p:txBody>
          <a:bodyPr anchor="t">
            <a:normAutofit/>
          </a:bodyPr>
          <a:lstStyle>
            <a:lvl1pPr marL="0" indent="0" algn="ctr">
              <a:lnSpc>
                <a:spcPct val="120000"/>
              </a:lnSpc>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FI"/>
          </a:p>
        </p:txBody>
      </p:sp>
      <p:pic>
        <p:nvPicPr>
          <p:cNvPr id="8" name="Kuva 7">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0" name="Alatunnisteen paikkamerkki 4">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21" name="Dian numeron paikkamerkki 5">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
        <p:nvSpPr>
          <p:cNvPr id="22" name="Päivämäärän paikkamerkki 3">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F037C609-502E-4EF7-B0CA-67FB863B0D0C}" type="datetime1">
              <a:rPr lang="fi-FI" smtClean="0"/>
              <a:t>4.7.2023</a:t>
            </a:fld>
            <a:endParaRPr lang="en-FI"/>
          </a:p>
        </p:txBody>
      </p:sp>
    </p:spTree>
    <p:extLst>
      <p:ext uri="{BB962C8B-B14F-4D97-AF65-F5344CB8AC3E}">
        <p14:creationId xmlns:p14="http://schemas.microsoft.com/office/powerpoint/2010/main" val="748163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14" name="Otsikko">
            <a:extLst>
              <a:ext uri="{FF2B5EF4-FFF2-40B4-BE49-F238E27FC236}">
                <a16:creationId xmlns:a16="http://schemas.microsoft.com/office/drawing/2014/main" id="{E92AA1DA-BBC7-4628-BF60-47775FB9D3A8}"/>
              </a:ext>
            </a:extLst>
          </p:cNvPr>
          <p:cNvSpPr>
            <a:spLocks noGrp="1"/>
          </p:cNvSpPr>
          <p:nvPr>
            <p:ph type="title"/>
          </p:nvPr>
        </p:nvSpPr>
        <p:spPr/>
        <p:txBody>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Sisällön paikkamerkki">
            <a:extLst>
              <a:ext uri="{FF2B5EF4-FFF2-40B4-BE49-F238E27FC236}">
                <a16:creationId xmlns:a16="http://schemas.microsoft.com/office/drawing/2014/main" id="{5B5A5F1C-0B93-4F15-AD8D-26123C02A283}"/>
              </a:ext>
            </a:extLst>
          </p:cNvPr>
          <p:cNvSpPr>
            <a:spLocks noGrp="1"/>
          </p:cNvSpPr>
          <p:nvPr>
            <p:ph sz="half" idx="1"/>
          </p:nvPr>
        </p:nvSpPr>
        <p:spPr>
          <a:xfrm>
            <a:off x="576092" y="1989024"/>
            <a:ext cx="11099814" cy="3839936"/>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1" name="Päivämäärän paikkamerkki">
            <a:extLst>
              <a:ext uri="{FF2B5EF4-FFF2-40B4-BE49-F238E27FC236}">
                <a16:creationId xmlns:a16="http://schemas.microsoft.com/office/drawing/2014/main" id="{B733372E-A5F6-48B9-BA05-FE2FE2E3648C}"/>
              </a:ext>
            </a:extLst>
          </p:cNvPr>
          <p:cNvSpPr>
            <a:spLocks noGrp="1"/>
          </p:cNvSpPr>
          <p:nvPr>
            <p:ph type="dt" sz="half" idx="10"/>
          </p:nvPr>
        </p:nvSpPr>
        <p:spPr/>
        <p:txBody>
          <a:bodyPr/>
          <a:lstStyle/>
          <a:p>
            <a:fld id="{0496C473-0CBB-4B20-8055-8BEA8BA15015}" type="datetime1">
              <a:rPr lang="fi-FI" smtClean="0"/>
              <a:t>4.7.2023</a:t>
            </a:fld>
            <a:endParaRPr lang="en-FI"/>
          </a:p>
        </p:txBody>
      </p:sp>
      <p:sp>
        <p:nvSpPr>
          <p:cNvPr id="12" name="Alatunnisteen paikkamerkki">
            <a:extLst>
              <a:ext uri="{FF2B5EF4-FFF2-40B4-BE49-F238E27FC236}">
                <a16:creationId xmlns:a16="http://schemas.microsoft.com/office/drawing/2014/main" id="{9DF66773-4515-45EA-ADD1-B5303C56BC03}"/>
              </a:ext>
            </a:extLst>
          </p:cNvPr>
          <p:cNvSpPr>
            <a:spLocks noGrp="1"/>
          </p:cNvSpPr>
          <p:nvPr>
            <p:ph type="ftr" sz="quarter" idx="11"/>
          </p:nvPr>
        </p:nvSpPr>
        <p:spPr/>
        <p:txBody>
          <a:bodyPr/>
          <a:lstStyle/>
          <a:p>
            <a:r>
              <a:rPr lang="fi-FI"/>
              <a:t>Referointi: Tekstistä toiseksi</a:t>
            </a:r>
            <a:endParaRPr lang="en-FI"/>
          </a:p>
        </p:txBody>
      </p:sp>
      <p:sp>
        <p:nvSpPr>
          <p:cNvPr id="13" name="Dian numeron paikkamerkki">
            <a:extLst>
              <a:ext uri="{FF2B5EF4-FFF2-40B4-BE49-F238E27FC236}">
                <a16:creationId xmlns:a16="http://schemas.microsoft.com/office/drawing/2014/main" id="{3F7A4F54-112F-419A-B3A5-91CCA452D0EF}"/>
              </a:ext>
            </a:extLst>
          </p:cNvPr>
          <p:cNvSpPr>
            <a:spLocks noGrp="1"/>
          </p:cNvSpPr>
          <p:nvPr>
            <p:ph type="sldNum" sz="quarter" idx="12"/>
          </p:nvPr>
        </p:nvSpPr>
        <p:spPr/>
        <p:txBody>
          <a:bodyPr/>
          <a:lstStyle/>
          <a:p>
            <a:fld id="{49D43B8D-3A48-4AF4-9D47-972388EB9581}" type="slidenum">
              <a:rPr lang="en-FI" smtClean="0"/>
              <a:pPr/>
              <a:t>‹#›</a:t>
            </a:fld>
            <a:endParaRPr lang="en-FI"/>
          </a:p>
        </p:txBody>
      </p:sp>
    </p:spTree>
    <p:extLst>
      <p:ext uri="{BB962C8B-B14F-4D97-AF65-F5344CB8AC3E}">
        <p14:creationId xmlns:p14="http://schemas.microsoft.com/office/powerpoint/2010/main" val="179893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alaotsikko ja sisältö">
    <p:spTree>
      <p:nvGrpSpPr>
        <p:cNvPr id="1" name=""/>
        <p:cNvGrpSpPr/>
        <p:nvPr/>
      </p:nvGrpSpPr>
      <p:grpSpPr>
        <a:xfrm>
          <a:off x="0" y="0"/>
          <a:ext cx="0" cy="0"/>
          <a:chOff x="0" y="0"/>
          <a:chExt cx="0" cy="0"/>
        </a:xfrm>
      </p:grpSpPr>
      <p:sp>
        <p:nvSpPr>
          <p:cNvPr id="14" name="Otsikko">
            <a:extLst>
              <a:ext uri="{FF2B5EF4-FFF2-40B4-BE49-F238E27FC236}">
                <a16:creationId xmlns:a16="http://schemas.microsoft.com/office/drawing/2014/main" id="{E92AA1DA-BBC7-4628-BF60-47775FB9D3A8}"/>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a:extLst>
              <a:ext uri="{FF2B5EF4-FFF2-40B4-BE49-F238E27FC236}">
                <a16:creationId xmlns:a16="http://schemas.microsoft.com/office/drawing/2014/main" id="{42D3D549-A6B5-4619-BFA1-BF1346307CB6}"/>
              </a:ext>
            </a:extLst>
          </p:cNvPr>
          <p:cNvSpPr>
            <a:spLocks noGrp="1"/>
          </p:cNvSpPr>
          <p:nvPr>
            <p:ph type="body" sz="quarter" idx="13" hasCustomPrompt="1"/>
          </p:nvPr>
        </p:nvSpPr>
        <p:spPr>
          <a:xfrm>
            <a:off x="576263" y="1997698"/>
            <a:ext cx="11099800" cy="461339"/>
          </a:xfrm>
        </p:spPr>
        <p:txBody>
          <a:bodyPr>
            <a:noAutofit/>
          </a:bodyPr>
          <a:lstStyle>
            <a:lvl1pPr marL="0" indent="0">
              <a:buNone/>
              <a:defRPr sz="2400" b="1"/>
            </a:lvl1pPr>
          </a:lstStyle>
          <a:p>
            <a:pPr lvl="0"/>
            <a:r>
              <a:rPr lang="fi-FI"/>
              <a:t>Lisää alaotsikko napsauttamalla</a:t>
            </a:r>
          </a:p>
        </p:txBody>
      </p:sp>
      <p:sp>
        <p:nvSpPr>
          <p:cNvPr id="15" name="Sisällön paikkamerkki">
            <a:extLst>
              <a:ext uri="{FF2B5EF4-FFF2-40B4-BE49-F238E27FC236}">
                <a16:creationId xmlns:a16="http://schemas.microsoft.com/office/drawing/2014/main" id="{5B5A5F1C-0B93-4F15-AD8D-26123C02A283}"/>
              </a:ext>
            </a:extLst>
          </p:cNvPr>
          <p:cNvSpPr>
            <a:spLocks noGrp="1"/>
          </p:cNvSpPr>
          <p:nvPr>
            <p:ph sz="half" idx="1"/>
          </p:nvPr>
        </p:nvSpPr>
        <p:spPr>
          <a:xfrm>
            <a:off x="576092" y="2600325"/>
            <a:ext cx="11099814" cy="3228635"/>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1" name="Päivämäärän paikkamerkki">
            <a:extLst>
              <a:ext uri="{FF2B5EF4-FFF2-40B4-BE49-F238E27FC236}">
                <a16:creationId xmlns:a16="http://schemas.microsoft.com/office/drawing/2014/main" id="{B733372E-A5F6-48B9-BA05-FE2FE2E3648C}"/>
              </a:ext>
            </a:extLst>
          </p:cNvPr>
          <p:cNvSpPr>
            <a:spLocks noGrp="1"/>
          </p:cNvSpPr>
          <p:nvPr>
            <p:ph type="dt" sz="half" idx="10"/>
          </p:nvPr>
        </p:nvSpPr>
        <p:spPr/>
        <p:txBody>
          <a:bodyPr/>
          <a:lstStyle/>
          <a:p>
            <a:fld id="{2385623A-FBB4-4DE0-8D76-0068305C4DE0}" type="datetime1">
              <a:rPr lang="fi-FI" smtClean="0"/>
              <a:t>4.7.2023</a:t>
            </a:fld>
            <a:endParaRPr lang="en-FI"/>
          </a:p>
        </p:txBody>
      </p:sp>
      <p:sp>
        <p:nvSpPr>
          <p:cNvPr id="12" name="Alatunnisteen paikkamerkki">
            <a:extLst>
              <a:ext uri="{FF2B5EF4-FFF2-40B4-BE49-F238E27FC236}">
                <a16:creationId xmlns:a16="http://schemas.microsoft.com/office/drawing/2014/main" id="{9DF66773-4515-45EA-ADD1-B5303C56BC03}"/>
              </a:ext>
            </a:extLst>
          </p:cNvPr>
          <p:cNvSpPr>
            <a:spLocks noGrp="1"/>
          </p:cNvSpPr>
          <p:nvPr>
            <p:ph type="ftr" sz="quarter" idx="11"/>
          </p:nvPr>
        </p:nvSpPr>
        <p:spPr/>
        <p:txBody>
          <a:bodyPr/>
          <a:lstStyle/>
          <a:p>
            <a:r>
              <a:rPr lang="fi-FI"/>
              <a:t>Referointi: Tekstistä toiseksi</a:t>
            </a:r>
            <a:endParaRPr lang="en-FI"/>
          </a:p>
        </p:txBody>
      </p:sp>
      <p:sp>
        <p:nvSpPr>
          <p:cNvPr id="13" name="Dian numeron paikkamerkki">
            <a:extLst>
              <a:ext uri="{FF2B5EF4-FFF2-40B4-BE49-F238E27FC236}">
                <a16:creationId xmlns:a16="http://schemas.microsoft.com/office/drawing/2014/main" id="{3F7A4F54-112F-419A-B3A5-91CCA452D0EF}"/>
              </a:ext>
            </a:extLst>
          </p:cNvPr>
          <p:cNvSpPr>
            <a:spLocks noGrp="1"/>
          </p:cNvSpPr>
          <p:nvPr>
            <p:ph type="sldNum" sz="quarter" idx="12"/>
          </p:nvPr>
        </p:nvSpPr>
        <p:spPr/>
        <p:txBody>
          <a:bodyPr/>
          <a:lstStyle/>
          <a:p>
            <a:fld id="{49D43B8D-3A48-4AF4-9D47-972388EB9581}" type="slidenum">
              <a:rPr lang="en-FI" smtClean="0"/>
              <a:pPr/>
              <a:t>‹#›</a:t>
            </a:fld>
            <a:endParaRPr lang="en-FI"/>
          </a:p>
        </p:txBody>
      </p:sp>
    </p:spTree>
    <p:extLst>
      <p:ext uri="{BB962C8B-B14F-4D97-AF65-F5344CB8AC3E}">
        <p14:creationId xmlns:p14="http://schemas.microsoft.com/office/powerpoint/2010/main" val="176443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2" y="2169021"/>
            <a:ext cx="5279912"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Sisällön paikkamerkki 2">
            <a:extLst>
              <a:ext uri="{FF2B5EF4-FFF2-40B4-BE49-F238E27FC236}">
                <a16:creationId xmlns:a16="http://schemas.microsoft.com/office/drawing/2014/main" id="{2F1A4D0B-ECF7-468A-A716-925A26A5F7D7}"/>
              </a:ext>
            </a:extLst>
          </p:cNvPr>
          <p:cNvSpPr>
            <a:spLocks noGrp="1"/>
          </p:cNvSpPr>
          <p:nvPr>
            <p:ph sz="half" idx="2"/>
          </p:nvPr>
        </p:nvSpPr>
        <p:spPr>
          <a:xfrm>
            <a:off x="6335996" y="2169021"/>
            <a:ext cx="5339910"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fld id="{5C771413-08BE-4B51-B4D1-A3D6B6F9F936}" type="datetime1">
              <a:rPr lang="fi-FI" smtClean="0"/>
              <a:t>4.7.2023</a:t>
            </a:fld>
            <a:endParaRPr lang="en-FI"/>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75708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385BF3-7E86-4587-8E7D-6091B1653875}"/>
              </a:ext>
            </a:extLst>
          </p:cNvPr>
          <p:cNvSpPr/>
          <p:nvPr userDrawn="1"/>
        </p:nvSpPr>
        <p:spPr>
          <a:xfrm>
            <a:off x="7415978" y="0"/>
            <a:ext cx="477602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2" y="549048"/>
            <a:ext cx="6539891"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1" y="2169021"/>
            <a:ext cx="6539892"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Sisällön paikkamerkki 2">
            <a:extLst>
              <a:ext uri="{FF2B5EF4-FFF2-40B4-BE49-F238E27FC236}">
                <a16:creationId xmlns:a16="http://schemas.microsoft.com/office/drawing/2014/main" id="{2F1A4D0B-ECF7-468A-A716-925A26A5F7D7}"/>
              </a:ext>
            </a:extLst>
          </p:cNvPr>
          <p:cNvSpPr>
            <a:spLocks noGrp="1"/>
          </p:cNvSpPr>
          <p:nvPr>
            <p:ph sz="half" idx="2"/>
          </p:nvPr>
        </p:nvSpPr>
        <p:spPr>
          <a:xfrm>
            <a:off x="7835970" y="549049"/>
            <a:ext cx="3839935" cy="5339910"/>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fld id="{B373AED7-186D-474D-83F5-31F8D9C630CC}" type="datetime1">
              <a:rPr lang="fi-FI" smtClean="0"/>
              <a:t>4.7.2023</a:t>
            </a:fld>
            <a:endParaRPr lang="en-FI"/>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80594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ja kuvateksti">
    <p:spTree>
      <p:nvGrpSpPr>
        <p:cNvPr id="1" name=""/>
        <p:cNvGrpSpPr/>
        <p:nvPr/>
      </p:nvGrpSpPr>
      <p:grpSpPr>
        <a:xfrm>
          <a:off x="0" y="0"/>
          <a:ext cx="0" cy="0"/>
          <a:chOff x="0" y="0"/>
          <a:chExt cx="0" cy="0"/>
        </a:xfrm>
      </p:grpSpPr>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2" y="2169020"/>
            <a:ext cx="5279912"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Sisällön paikkamerkki 2">
            <a:extLst>
              <a:ext uri="{FF2B5EF4-FFF2-40B4-BE49-F238E27FC236}">
                <a16:creationId xmlns:a16="http://schemas.microsoft.com/office/drawing/2014/main" id="{2F1A4D0B-ECF7-468A-A716-925A26A5F7D7}"/>
              </a:ext>
            </a:extLst>
          </p:cNvPr>
          <p:cNvSpPr>
            <a:spLocks noGrp="1"/>
          </p:cNvSpPr>
          <p:nvPr>
            <p:ph sz="half" idx="2"/>
          </p:nvPr>
        </p:nvSpPr>
        <p:spPr>
          <a:xfrm>
            <a:off x="6335996" y="2169019"/>
            <a:ext cx="5339910" cy="2924011"/>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fld id="{7E96DBEC-3303-4AF1-B4DC-C0E3644C9C4C}" type="datetime1">
              <a:rPr lang="fi-FI" smtClean="0"/>
              <a:t>4.7.2023</a:t>
            </a:fld>
            <a:endParaRPr lang="en-FI"/>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
        <p:nvSpPr>
          <p:cNvPr id="9" name="Sisällön paikkamerkki 2">
            <a:extLst>
              <a:ext uri="{FF2B5EF4-FFF2-40B4-BE49-F238E27FC236}">
                <a16:creationId xmlns:a16="http://schemas.microsoft.com/office/drawing/2014/main" id="{EA3649C3-0BF7-48FF-93AF-3594A577B1CA}"/>
              </a:ext>
            </a:extLst>
          </p:cNvPr>
          <p:cNvSpPr>
            <a:spLocks noGrp="1"/>
          </p:cNvSpPr>
          <p:nvPr>
            <p:ph sz="half" idx="11"/>
          </p:nvPr>
        </p:nvSpPr>
        <p:spPr>
          <a:xfrm>
            <a:off x="6335996" y="5228970"/>
            <a:ext cx="5354602" cy="659988"/>
          </a:xfrm>
        </p:spPr>
        <p:txBody>
          <a:bodyPr anchor="t">
            <a:normAutofit/>
          </a:bodyPr>
          <a:lstStyle>
            <a:lvl1pPr marL="0" indent="0">
              <a:buNone/>
              <a:defRPr sz="1200" b="0" i="0"/>
            </a:lvl1pPr>
          </a:lstStyle>
          <a:p>
            <a:pPr lvl="0"/>
            <a:r>
              <a:rPr lang="fi-FI"/>
              <a:t>Muokkaa tekstin perustyylejä napsauttamalla</a:t>
            </a:r>
          </a:p>
        </p:txBody>
      </p:sp>
    </p:spTree>
    <p:extLst>
      <p:ext uri="{BB962C8B-B14F-4D97-AF65-F5344CB8AC3E}">
        <p14:creationId xmlns:p14="http://schemas.microsoft.com/office/powerpoint/2010/main" val="413062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tsikon paikkamerkki">
            <a:extLst>
              <a:ext uri="{FF2B5EF4-FFF2-40B4-BE49-F238E27FC236}">
                <a16:creationId xmlns:a16="http://schemas.microsoft.com/office/drawing/2014/main" id="{AF8354D7-2C15-498E-BFB7-4510BCB37A33}"/>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p>
            <a:r>
              <a:rPr lang="fi-FI" noProof="0"/>
              <a:t>Muokkaa ots. perustyyl. napsautt.</a:t>
            </a:r>
          </a:p>
        </p:txBody>
      </p:sp>
      <p:sp>
        <p:nvSpPr>
          <p:cNvPr id="3" name="Tekstin paikkamerkki">
            <a:extLst>
              <a:ext uri="{FF2B5EF4-FFF2-40B4-BE49-F238E27FC236}">
                <a16:creationId xmlns:a16="http://schemas.microsoft.com/office/drawing/2014/main" id="{AAEB8BAA-E88F-4775-AEC2-5FFC4C90D43E}"/>
              </a:ext>
            </a:extLst>
          </p:cNvPr>
          <p:cNvSpPr>
            <a:spLocks noGrp="1"/>
          </p:cNvSpPr>
          <p:nvPr>
            <p:ph type="body" idx="1"/>
          </p:nvPr>
        </p:nvSpPr>
        <p:spPr>
          <a:xfrm>
            <a:off x="576091" y="1989024"/>
            <a:ext cx="11099815" cy="3659939"/>
          </a:xfrm>
          <a:prstGeom prst="rect">
            <a:avLst/>
          </a:prstGeom>
        </p:spPr>
        <p:txBody>
          <a:bodyPr vert="horz" lIns="91440" tIns="45720" rIns="91440" bIns="45720" rtlCol="0" anchor="ctr">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8" name="Kielibuustin logo">
            <a:extLst>
              <a:ext uri="{FF2B5EF4-FFF2-40B4-BE49-F238E27FC236}">
                <a16:creationId xmlns:a16="http://schemas.microsoft.com/office/drawing/2014/main" id="{114EF340-770B-4568-AF15-54772CFEB942}"/>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6393" y="6021570"/>
            <a:ext cx="1559975" cy="539402"/>
          </a:xfrm>
          <a:prstGeom prst="rect">
            <a:avLst/>
          </a:prstGeom>
        </p:spPr>
      </p:pic>
      <p:sp>
        <p:nvSpPr>
          <p:cNvPr id="10" name="Päivämäärän paikkamerkki">
            <a:extLst>
              <a:ext uri="{FF2B5EF4-FFF2-40B4-BE49-F238E27FC236}">
                <a16:creationId xmlns:a16="http://schemas.microsoft.com/office/drawing/2014/main" id="{A4E61444-D11B-4E53-B906-D18F9345D9F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3F0D31CE-CA1B-494F-927A-1D6BA7E8DAA3}" type="datetime1">
              <a:rPr lang="fi-FI" smtClean="0"/>
              <a:t>4.7.2023</a:t>
            </a:fld>
            <a:endParaRPr lang="en-FI"/>
          </a:p>
        </p:txBody>
      </p:sp>
      <p:sp>
        <p:nvSpPr>
          <p:cNvPr id="5" name="Alatunnisteen paikkamerkki">
            <a:extLst>
              <a:ext uri="{FF2B5EF4-FFF2-40B4-BE49-F238E27FC236}">
                <a16:creationId xmlns:a16="http://schemas.microsoft.com/office/drawing/2014/main" id="{F88B75B2-7096-4C80-9038-E582821383A9}"/>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Referointi: Tekstistä toiseksi</a:t>
            </a:r>
            <a:endParaRPr lang="en-FI"/>
          </a:p>
        </p:txBody>
      </p:sp>
      <p:sp>
        <p:nvSpPr>
          <p:cNvPr id="6" name="Dian numeron paikkamerkki">
            <a:extLst>
              <a:ext uri="{FF2B5EF4-FFF2-40B4-BE49-F238E27FC236}">
                <a16:creationId xmlns:a16="http://schemas.microsoft.com/office/drawing/2014/main" id="{8643D5A1-33F2-43CF-8430-FD37AF76764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2159870145"/>
      </p:ext>
    </p:extLst>
  </p:cSld>
  <p:clrMap bg1="dk1" tx1="lt1" bg2="dk2" tx2="lt2" accent1="accent1" accent2="accent2" accent3="accent3" accent4="accent4" accent5="accent5" accent6="accent6" hlink="hlink" folHlink="folHlink"/>
  <p:sldLayoutIdLst>
    <p:sldLayoutId id="2147483662" r:id="rId1"/>
    <p:sldLayoutId id="2147483676" r:id="rId2"/>
    <p:sldLayoutId id="2147483677" r:id="rId3"/>
    <p:sldLayoutId id="2147483678" r:id="rId4"/>
    <p:sldLayoutId id="2147483663" r:id="rId5"/>
    <p:sldLayoutId id="2147483675" r:id="rId6"/>
    <p:sldLayoutId id="2147483664" r:id="rId7"/>
    <p:sldLayoutId id="2147483687" r:id="rId8"/>
    <p:sldLayoutId id="2147483683" r:id="rId9"/>
    <p:sldLayoutId id="2147483665" r:id="rId10"/>
    <p:sldLayoutId id="2147483682" r:id="rId11"/>
    <p:sldLayoutId id="2147483679" r:id="rId12"/>
    <p:sldLayoutId id="2147483680" r:id="rId13"/>
    <p:sldLayoutId id="2147483681" r:id="rId14"/>
    <p:sldLayoutId id="2147483667" r:id="rId15"/>
    <p:sldLayoutId id="2147483668" r:id="rId16"/>
  </p:sldLayoutIdLst>
  <p:hf hdr="0" dt="0"/>
  <p:txStyles>
    <p:titleStyle>
      <a:lvl1pPr algn="l" defTabSz="914400" rtl="0" eaLnBrk="1" latinLnBrk="0" hangingPunct="1">
        <a:lnSpc>
          <a:spcPct val="12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77">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iki.osao.fi/conlexis/Hakemisto" TargetMode="External"/><Relationship Id="rId2" Type="http://schemas.openxmlformats.org/officeDocument/2006/relationships/hyperlink" Target="https://www.kielitoimistonsanakirja.fi/#/"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humak.libguides.com/c.php?g=682305&amp;p=4888061" TargetMode="Externa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ieteessatapahtuu.fi/kategoriat/uutinen/ilmastopaneelin-raportti-kuluttajat-voivat-vahentaa-tehokkaasti-paastojaan"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F1F131-A137-460D-A850-8C03B093D550}"/>
              </a:ext>
            </a:extLst>
          </p:cNvPr>
          <p:cNvSpPr>
            <a:spLocks noGrp="1"/>
          </p:cNvSpPr>
          <p:nvPr>
            <p:ph type="ctrTitle"/>
          </p:nvPr>
        </p:nvSpPr>
        <p:spPr>
          <a:xfrm>
            <a:off x="3579845" y="2138364"/>
            <a:ext cx="5032310" cy="2158694"/>
          </a:xfrm>
        </p:spPr>
        <p:txBody>
          <a:bodyPr>
            <a:normAutofit/>
          </a:bodyPr>
          <a:lstStyle/>
          <a:p>
            <a:r>
              <a:rPr lang="fi-FI" sz="4000" dirty="0">
                <a:solidFill>
                  <a:schemeClr val="tx2"/>
                </a:solidFill>
              </a:rPr>
              <a:t>Referointi: Tekstistä toiseksi</a:t>
            </a:r>
            <a:endParaRPr lang="fi-FI" sz="4000" dirty="0"/>
          </a:p>
        </p:txBody>
      </p:sp>
      <p:sp>
        <p:nvSpPr>
          <p:cNvPr id="3" name="Alaotsikko 2">
            <a:extLst>
              <a:ext uri="{FF2B5EF4-FFF2-40B4-BE49-F238E27FC236}">
                <a16:creationId xmlns:a16="http://schemas.microsoft.com/office/drawing/2014/main" id="{B7D5A98D-7BF9-4775-9B4D-E55C3A29E64B}"/>
              </a:ext>
            </a:extLst>
          </p:cNvPr>
          <p:cNvSpPr>
            <a:spLocks noGrp="1"/>
          </p:cNvSpPr>
          <p:nvPr>
            <p:ph type="subTitle" idx="1"/>
          </p:nvPr>
        </p:nvSpPr>
        <p:spPr/>
        <p:txBody>
          <a:bodyPr/>
          <a:lstStyle/>
          <a:p>
            <a:r>
              <a:rPr lang="fi-FI" sz="2000" dirty="0">
                <a:solidFill>
                  <a:schemeClr val="accent1"/>
                </a:solidFill>
                <a:latin typeface="Red Hat Display Black"/>
              </a:rPr>
              <a:t>Noora Helkiö, Eveliina Korpela, Päivi Salminen</a:t>
            </a:r>
            <a:endParaRPr lang="fi-FI" dirty="0"/>
          </a:p>
        </p:txBody>
      </p:sp>
      <p:sp>
        <p:nvSpPr>
          <p:cNvPr id="4" name="Suorakulmio" title="Yhteistyökorkeakoulu ruutu.">
            <a:extLst>
              <a:ext uri="{FF2B5EF4-FFF2-40B4-BE49-F238E27FC236}">
                <a16:creationId xmlns:a16="http://schemas.microsoft.com/office/drawing/2014/main" id="{8EE43A97-1D17-4223-AEE0-C3A044E18ACD}"/>
              </a:ext>
            </a:extLst>
          </p:cNvPr>
          <p:cNvSpPr/>
          <p:nvPr/>
        </p:nvSpPr>
        <p:spPr>
          <a:xfrm>
            <a:off x="0" y="5648963"/>
            <a:ext cx="12192000" cy="12090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a:p>
        </p:txBody>
      </p:sp>
      <p:pic>
        <p:nvPicPr>
          <p:cNvPr id="5" name="Logo, Aalto-yliopisto" descr="Aalto-yliopiston logo.">
            <a:extLst>
              <a:ext uri="{FF2B5EF4-FFF2-40B4-BE49-F238E27FC236}">
                <a16:creationId xmlns:a16="http://schemas.microsoft.com/office/drawing/2014/main" id="{9C05ABDB-237E-4675-8B35-5E1F79778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439" y="5747580"/>
            <a:ext cx="1047546" cy="1011793"/>
          </a:xfrm>
          <a:prstGeom prst="rect">
            <a:avLst/>
          </a:prstGeom>
        </p:spPr>
      </p:pic>
      <p:pic>
        <p:nvPicPr>
          <p:cNvPr id="6" name="Logo, Haaga-Helia" descr="Haaga-Helia ammattikorkeakoulun logo.">
            <a:extLst>
              <a:ext uri="{FF2B5EF4-FFF2-40B4-BE49-F238E27FC236}">
                <a16:creationId xmlns:a16="http://schemas.microsoft.com/office/drawing/2014/main" id="{4432D23C-9E59-451B-A96F-DBFEB227F0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243" y="5861101"/>
            <a:ext cx="1178791" cy="784753"/>
          </a:xfrm>
          <a:prstGeom prst="rect">
            <a:avLst/>
          </a:prstGeom>
        </p:spPr>
      </p:pic>
      <p:pic>
        <p:nvPicPr>
          <p:cNvPr id="7" name="Logo, Helsingin yliopisto" descr="Helsingin yliopiston logo.">
            <a:extLst>
              <a:ext uri="{FF2B5EF4-FFF2-40B4-BE49-F238E27FC236}">
                <a16:creationId xmlns:a16="http://schemas.microsoft.com/office/drawing/2014/main" id="{02C96C94-490C-4928-93AC-1473BF644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980" y="5861104"/>
            <a:ext cx="741095" cy="784753"/>
          </a:xfrm>
          <a:prstGeom prst="rect">
            <a:avLst/>
          </a:prstGeom>
        </p:spPr>
      </p:pic>
      <p:pic>
        <p:nvPicPr>
          <p:cNvPr id="8" name="Logo, Laurea" descr="Laurea ammattikorkeakoulun logo.">
            <a:extLst>
              <a:ext uri="{FF2B5EF4-FFF2-40B4-BE49-F238E27FC236}">
                <a16:creationId xmlns:a16="http://schemas.microsoft.com/office/drawing/2014/main" id="{8384BBD7-B07C-468A-851A-47465ADD1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1458" y="6010854"/>
            <a:ext cx="1546442" cy="485251"/>
          </a:xfrm>
          <a:prstGeom prst="rect">
            <a:avLst/>
          </a:prstGeom>
        </p:spPr>
      </p:pic>
      <p:pic>
        <p:nvPicPr>
          <p:cNvPr id="9" name="Logo, Metropolia" descr="Metropolia ammattikorkeakoulun logo.">
            <a:extLst>
              <a:ext uri="{FF2B5EF4-FFF2-40B4-BE49-F238E27FC236}">
                <a16:creationId xmlns:a16="http://schemas.microsoft.com/office/drawing/2014/main" id="{3B592FAA-7C01-4529-9F5E-DE8D9E1E91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6581" y="6123904"/>
            <a:ext cx="1139980" cy="259149"/>
          </a:xfrm>
          <a:prstGeom prst="rect">
            <a:avLst/>
          </a:prstGeom>
        </p:spPr>
      </p:pic>
    </p:spTree>
    <p:extLst>
      <p:ext uri="{BB962C8B-B14F-4D97-AF65-F5344CB8AC3E}">
        <p14:creationId xmlns:p14="http://schemas.microsoft.com/office/powerpoint/2010/main" val="370421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9A7B0E61-720A-470F-9C12-E77769307B6A}"/>
              </a:ext>
            </a:extLst>
          </p:cNvPr>
          <p:cNvSpPr>
            <a:spLocks noGrp="1"/>
          </p:cNvSpPr>
          <p:nvPr>
            <p:ph type="title"/>
          </p:nvPr>
        </p:nvSpPr>
        <p:spPr/>
        <p:txBody>
          <a:bodyPr/>
          <a:lstStyle/>
          <a:p>
            <a:r>
              <a:rPr lang="fi-FI" dirty="0"/>
              <a:t>Referoinnin työvaiheet</a:t>
            </a:r>
          </a:p>
        </p:txBody>
      </p:sp>
      <p:sp>
        <p:nvSpPr>
          <p:cNvPr id="8" name="Sisällön paikkamerkki 7">
            <a:extLst>
              <a:ext uri="{FF2B5EF4-FFF2-40B4-BE49-F238E27FC236}">
                <a16:creationId xmlns:a16="http://schemas.microsoft.com/office/drawing/2014/main" id="{C33C40A1-CDC0-4B3C-BA1E-424CFFDC8DA4}"/>
              </a:ext>
            </a:extLst>
          </p:cNvPr>
          <p:cNvSpPr>
            <a:spLocks noGrp="1"/>
          </p:cNvSpPr>
          <p:nvPr>
            <p:ph sz="half" idx="1"/>
          </p:nvPr>
        </p:nvSpPr>
        <p:spPr>
          <a:xfrm>
            <a:off x="576091" y="1856413"/>
            <a:ext cx="6539892" cy="4032545"/>
          </a:xfrm>
        </p:spPr>
        <p:txBody>
          <a:bodyPr>
            <a:normAutofit fontScale="92500" lnSpcReduction="10000"/>
          </a:bodyPr>
          <a:lstStyle/>
          <a:p>
            <a:r>
              <a:rPr lang="fi-FI" dirty="0"/>
              <a:t>Tekstiin tutustuminen ja lukemisen strategiat</a:t>
            </a:r>
          </a:p>
          <a:p>
            <a:r>
              <a:rPr lang="fi-FI" dirty="0"/>
              <a:t>Muistiinpanot keskeisistä asioista</a:t>
            </a:r>
          </a:p>
          <a:p>
            <a:r>
              <a:rPr lang="fi-FI" dirty="0"/>
              <a:t>Referaatin aloitus: Kuka? Missä? Milloin? Mitä?</a:t>
            </a:r>
          </a:p>
          <a:p>
            <a:r>
              <a:rPr lang="fi-FI" dirty="0"/>
              <a:t>Referoinnin keinoja</a:t>
            </a:r>
          </a:p>
          <a:p>
            <a:r>
              <a:rPr lang="fi-FI" dirty="0"/>
              <a:t>Referaatin rakenne</a:t>
            </a:r>
          </a:p>
          <a:p>
            <a:endParaRPr lang="fi-FI" dirty="0"/>
          </a:p>
        </p:txBody>
      </p:sp>
      <p:sp>
        <p:nvSpPr>
          <p:cNvPr id="6" name="Dian numeron paikkamerkki 5">
            <a:extLst>
              <a:ext uri="{FF2B5EF4-FFF2-40B4-BE49-F238E27FC236}">
                <a16:creationId xmlns:a16="http://schemas.microsoft.com/office/drawing/2014/main" id="{03679DD8-5908-4CAF-B4F1-0DB6C01A6C58}"/>
              </a:ext>
            </a:extLst>
          </p:cNvPr>
          <p:cNvSpPr>
            <a:spLocks noGrp="1"/>
          </p:cNvSpPr>
          <p:nvPr>
            <p:ph type="sldNum" sz="quarter" idx="4"/>
          </p:nvPr>
        </p:nvSpPr>
        <p:spPr/>
        <p:txBody>
          <a:bodyPr/>
          <a:lstStyle/>
          <a:p>
            <a:fld id="{49D43B8D-3A48-4AF4-9D47-972388EB9581}" type="slidenum">
              <a:rPr lang="en-FI" smtClean="0"/>
              <a:pPr/>
              <a:t>10</a:t>
            </a:fld>
            <a:endParaRPr lang="en-FI"/>
          </a:p>
        </p:txBody>
      </p:sp>
      <p:pic>
        <p:nvPicPr>
          <p:cNvPr id="10" name="Sisällön paikkamerkki 7">
            <a:extLst>
              <a:ext uri="{FF2B5EF4-FFF2-40B4-BE49-F238E27FC236}">
                <a16:creationId xmlns:a16="http://schemas.microsoft.com/office/drawing/2014/main" id="{E49A2625-002B-4FD0-83D4-47150E46F34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9314" y="2637990"/>
            <a:ext cx="1582020" cy="1582020"/>
          </a:xfrm>
          <a:prstGeom prst="rect">
            <a:avLst/>
          </a:prstGeom>
        </p:spPr>
      </p:pic>
      <p:sp>
        <p:nvSpPr>
          <p:cNvPr id="2" name="Footer Placeholder 1">
            <a:extLst>
              <a:ext uri="{FF2B5EF4-FFF2-40B4-BE49-F238E27FC236}">
                <a16:creationId xmlns:a16="http://schemas.microsoft.com/office/drawing/2014/main" id="{55B00EFD-18F5-9EC8-AB17-1097A69F82C5}"/>
              </a:ext>
            </a:extLst>
          </p:cNvPr>
          <p:cNvSpPr>
            <a:spLocks noGrp="1"/>
          </p:cNvSpPr>
          <p:nvPr>
            <p:ph type="ftr" sz="quarter" idx="3"/>
          </p:nvPr>
        </p:nvSpPr>
        <p:spPr/>
        <p:txBody>
          <a:bodyPr/>
          <a:lstStyle/>
          <a:p>
            <a:r>
              <a:rPr lang="fi-FI"/>
              <a:t>Referointi: Tekstistä toiseksi</a:t>
            </a:r>
            <a:endParaRPr lang="en-FI"/>
          </a:p>
        </p:txBody>
      </p:sp>
    </p:spTree>
    <p:extLst>
      <p:ext uri="{BB962C8B-B14F-4D97-AF65-F5344CB8AC3E}">
        <p14:creationId xmlns:p14="http://schemas.microsoft.com/office/powerpoint/2010/main" val="2596530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ED903D-2C00-6C47-6BA8-1344AF995799}"/>
              </a:ext>
            </a:extLst>
          </p:cNvPr>
          <p:cNvSpPr>
            <a:spLocks noGrp="1"/>
          </p:cNvSpPr>
          <p:nvPr>
            <p:ph type="ctrTitle"/>
          </p:nvPr>
        </p:nvSpPr>
        <p:spPr/>
        <p:txBody>
          <a:bodyPr/>
          <a:lstStyle/>
          <a:p>
            <a:r>
              <a:rPr lang="fi-FI" dirty="0"/>
              <a:t>Lukeminen ja muistiinpanot</a:t>
            </a:r>
          </a:p>
        </p:txBody>
      </p:sp>
      <p:sp>
        <p:nvSpPr>
          <p:cNvPr id="5" name="Footer Placeholder 4">
            <a:extLst>
              <a:ext uri="{FF2B5EF4-FFF2-40B4-BE49-F238E27FC236}">
                <a16:creationId xmlns:a16="http://schemas.microsoft.com/office/drawing/2014/main" id="{F5BC435B-19A1-6934-33B8-6FFC5268369E}"/>
              </a:ext>
            </a:extLst>
          </p:cNvPr>
          <p:cNvSpPr>
            <a:spLocks noGrp="1"/>
          </p:cNvSpPr>
          <p:nvPr>
            <p:ph type="ftr" sz="quarter" idx="3"/>
          </p:nvPr>
        </p:nvSpPr>
        <p:spPr/>
        <p:txBody>
          <a:bodyPr/>
          <a:lstStyle/>
          <a:p>
            <a:r>
              <a:rPr lang="fi-FI"/>
              <a:t>Referointi: Tekstistä toiseksi</a:t>
            </a:r>
            <a:endParaRPr lang="en-FI"/>
          </a:p>
        </p:txBody>
      </p:sp>
      <p:sp>
        <p:nvSpPr>
          <p:cNvPr id="6" name="Slide Number Placeholder 5">
            <a:extLst>
              <a:ext uri="{FF2B5EF4-FFF2-40B4-BE49-F238E27FC236}">
                <a16:creationId xmlns:a16="http://schemas.microsoft.com/office/drawing/2014/main" id="{296A5B31-DCAF-78B3-FBD0-0A8EE4C1313B}"/>
              </a:ext>
            </a:extLst>
          </p:cNvPr>
          <p:cNvSpPr>
            <a:spLocks noGrp="1"/>
          </p:cNvSpPr>
          <p:nvPr>
            <p:ph type="sldNum" sz="quarter" idx="4"/>
          </p:nvPr>
        </p:nvSpPr>
        <p:spPr/>
        <p:txBody>
          <a:bodyPr/>
          <a:lstStyle/>
          <a:p>
            <a:fld id="{49D43B8D-3A48-4AF4-9D47-972388EB9581}" type="slidenum">
              <a:rPr lang="en-FI" smtClean="0"/>
              <a:pPr/>
              <a:t>11</a:t>
            </a:fld>
            <a:endParaRPr lang="en-FI"/>
          </a:p>
        </p:txBody>
      </p:sp>
    </p:spTree>
    <p:extLst>
      <p:ext uri="{BB962C8B-B14F-4D97-AF65-F5344CB8AC3E}">
        <p14:creationId xmlns:p14="http://schemas.microsoft.com/office/powerpoint/2010/main" val="359296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9A7B0E61-720A-470F-9C12-E77769307B6A}"/>
              </a:ext>
            </a:extLst>
          </p:cNvPr>
          <p:cNvSpPr>
            <a:spLocks noGrp="1"/>
          </p:cNvSpPr>
          <p:nvPr>
            <p:ph type="title"/>
          </p:nvPr>
        </p:nvSpPr>
        <p:spPr/>
        <p:txBody>
          <a:bodyPr/>
          <a:lstStyle/>
          <a:p>
            <a:r>
              <a:rPr lang="fi-FI" dirty="0"/>
              <a:t>Tekstiin tutustuminen ja lukemisen strategiat</a:t>
            </a:r>
          </a:p>
        </p:txBody>
      </p:sp>
      <p:sp>
        <p:nvSpPr>
          <p:cNvPr id="8" name="Sisällön paikkamerkki 7">
            <a:extLst>
              <a:ext uri="{FF2B5EF4-FFF2-40B4-BE49-F238E27FC236}">
                <a16:creationId xmlns:a16="http://schemas.microsoft.com/office/drawing/2014/main" id="{C33C40A1-CDC0-4B3C-BA1E-424CFFDC8DA4}"/>
              </a:ext>
            </a:extLst>
          </p:cNvPr>
          <p:cNvSpPr>
            <a:spLocks noGrp="1"/>
          </p:cNvSpPr>
          <p:nvPr>
            <p:ph sz="half" idx="1"/>
          </p:nvPr>
        </p:nvSpPr>
        <p:spPr/>
        <p:txBody>
          <a:bodyPr>
            <a:normAutofit/>
          </a:bodyPr>
          <a:lstStyle/>
          <a:p>
            <a:r>
              <a:rPr lang="fi-FI" dirty="0"/>
              <a:t>Silmäile</a:t>
            </a:r>
          </a:p>
          <a:p>
            <a:r>
              <a:rPr lang="fi-FI" dirty="0"/>
              <a:t>Tutustu</a:t>
            </a:r>
          </a:p>
          <a:p>
            <a:r>
              <a:rPr lang="fi-FI" dirty="0"/>
              <a:t>Lue</a:t>
            </a:r>
          </a:p>
          <a:p>
            <a:r>
              <a:rPr lang="fi-FI" dirty="0"/>
              <a:t>Tee muistiinpanot</a:t>
            </a:r>
          </a:p>
        </p:txBody>
      </p:sp>
      <p:sp>
        <p:nvSpPr>
          <p:cNvPr id="6" name="Dian numeron paikkamerkki 5">
            <a:extLst>
              <a:ext uri="{FF2B5EF4-FFF2-40B4-BE49-F238E27FC236}">
                <a16:creationId xmlns:a16="http://schemas.microsoft.com/office/drawing/2014/main" id="{03679DD8-5908-4CAF-B4F1-0DB6C01A6C58}"/>
              </a:ext>
            </a:extLst>
          </p:cNvPr>
          <p:cNvSpPr>
            <a:spLocks noGrp="1"/>
          </p:cNvSpPr>
          <p:nvPr>
            <p:ph type="sldNum" sz="quarter" idx="4"/>
          </p:nvPr>
        </p:nvSpPr>
        <p:spPr/>
        <p:txBody>
          <a:bodyPr/>
          <a:lstStyle/>
          <a:p>
            <a:fld id="{49D43B8D-3A48-4AF4-9D47-972388EB9581}" type="slidenum">
              <a:rPr lang="en-FI" smtClean="0"/>
              <a:pPr/>
              <a:t>12</a:t>
            </a:fld>
            <a:endParaRPr lang="en-FI"/>
          </a:p>
        </p:txBody>
      </p:sp>
      <p:sp>
        <p:nvSpPr>
          <p:cNvPr id="2" name="Footer Placeholder 1">
            <a:extLst>
              <a:ext uri="{FF2B5EF4-FFF2-40B4-BE49-F238E27FC236}">
                <a16:creationId xmlns:a16="http://schemas.microsoft.com/office/drawing/2014/main" id="{D3598645-76A5-D2EE-BF24-39CB5A396E02}"/>
              </a:ext>
            </a:extLst>
          </p:cNvPr>
          <p:cNvSpPr>
            <a:spLocks noGrp="1"/>
          </p:cNvSpPr>
          <p:nvPr>
            <p:ph type="ftr" sz="quarter" idx="3"/>
          </p:nvPr>
        </p:nvSpPr>
        <p:spPr/>
        <p:txBody>
          <a:bodyPr/>
          <a:lstStyle/>
          <a:p>
            <a:r>
              <a:rPr lang="fi-FI"/>
              <a:t>Referointi: Tekstistä toiseksi</a:t>
            </a:r>
            <a:endParaRPr lang="en-FI"/>
          </a:p>
        </p:txBody>
      </p:sp>
      <p:pic>
        <p:nvPicPr>
          <p:cNvPr id="3" name="Sisällön paikkamerkki 7">
            <a:extLst>
              <a:ext uri="{FF2B5EF4-FFF2-40B4-BE49-F238E27FC236}">
                <a16:creationId xmlns:a16="http://schemas.microsoft.com/office/drawing/2014/main" id="{F9108CD0-AA58-9ADF-5569-EDB21D3E254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9314" y="2637990"/>
            <a:ext cx="1582020" cy="1582020"/>
          </a:xfrm>
          <a:prstGeom prst="rect">
            <a:avLst/>
          </a:prstGeom>
        </p:spPr>
      </p:pic>
    </p:spTree>
    <p:extLst>
      <p:ext uri="{BB962C8B-B14F-4D97-AF65-F5344CB8AC3E}">
        <p14:creationId xmlns:p14="http://schemas.microsoft.com/office/powerpoint/2010/main" val="241602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94EB57-39D2-4FA4-B1CF-D78EE3B4E4C8}"/>
              </a:ext>
            </a:extLst>
          </p:cNvPr>
          <p:cNvSpPr>
            <a:spLocks noGrp="1"/>
          </p:cNvSpPr>
          <p:nvPr>
            <p:ph type="title"/>
          </p:nvPr>
        </p:nvSpPr>
        <p:spPr/>
        <p:txBody>
          <a:bodyPr/>
          <a:lstStyle/>
          <a:p>
            <a:pPr algn="ctr"/>
            <a:r>
              <a:rPr lang="fi-FI" dirty="0"/>
              <a:t>Tekstin avaaminen 1/2</a:t>
            </a:r>
          </a:p>
        </p:txBody>
      </p:sp>
      <p:sp>
        <p:nvSpPr>
          <p:cNvPr id="24" name="Suorakulmio: Pyöristetyt kulmat 23">
            <a:extLst>
              <a:ext uri="{FF2B5EF4-FFF2-40B4-BE49-F238E27FC236}">
                <a16:creationId xmlns:a16="http://schemas.microsoft.com/office/drawing/2014/main" id="{6D815D91-49B0-4B8B-8891-F82CE7F26A26}"/>
              </a:ext>
              <a:ext uri="{C183D7F6-B498-43B3-948B-1728B52AA6E4}">
                <adec:decorative xmlns:adec="http://schemas.microsoft.com/office/drawing/2017/decorative" val="1"/>
              </a:ext>
            </a:extLst>
          </p:cNvPr>
          <p:cNvSpPr/>
          <p:nvPr/>
        </p:nvSpPr>
        <p:spPr>
          <a:xfrm>
            <a:off x="618027" y="1989024"/>
            <a:ext cx="3505224" cy="37525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n paikkamerkki 2">
            <a:extLst>
              <a:ext uri="{FF2B5EF4-FFF2-40B4-BE49-F238E27FC236}">
                <a16:creationId xmlns:a16="http://schemas.microsoft.com/office/drawing/2014/main" id="{0C8AB157-56BD-4A67-BB5D-D1F24FB2993F}"/>
              </a:ext>
            </a:extLst>
          </p:cNvPr>
          <p:cNvSpPr>
            <a:spLocks noGrp="1"/>
          </p:cNvSpPr>
          <p:nvPr>
            <p:ph type="body" idx="1"/>
          </p:nvPr>
        </p:nvSpPr>
        <p:spPr>
          <a:xfrm>
            <a:off x="812479" y="4156958"/>
            <a:ext cx="3132602" cy="1091479"/>
          </a:xfrm>
        </p:spPr>
        <p:txBody>
          <a:bodyPr>
            <a:noAutofit/>
          </a:bodyPr>
          <a:lstStyle/>
          <a:p>
            <a:r>
              <a:rPr lang="fi-FI" sz="1600" dirty="0"/>
              <a:t>Aloita otsikoista</a:t>
            </a:r>
          </a:p>
          <a:p>
            <a:r>
              <a:rPr lang="fi-FI" sz="1600" b="0" dirty="0"/>
              <a:t>Lue otsikot, pää- ja väliotsikot: mistä teksti kertoo? </a:t>
            </a:r>
          </a:p>
        </p:txBody>
      </p:sp>
      <p:pic>
        <p:nvPicPr>
          <p:cNvPr id="13" name="Sisällön paikkamerkki 12" descr="Badge 1 outline">
            <a:extLst>
              <a:ext uri="{FF2B5EF4-FFF2-40B4-BE49-F238E27FC236}">
                <a16:creationId xmlns:a16="http://schemas.microsoft.com/office/drawing/2014/main" id="{D83D90DE-D93E-4224-A06B-DAD646737EB0}"/>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18795" y="2093513"/>
            <a:ext cx="1919969" cy="1919969"/>
          </a:xfrm>
        </p:spPr>
      </p:pic>
      <p:sp>
        <p:nvSpPr>
          <p:cNvPr id="22" name="Suorakulmio: Pyöristetyt kulmat 21">
            <a:extLst>
              <a:ext uri="{FF2B5EF4-FFF2-40B4-BE49-F238E27FC236}">
                <a16:creationId xmlns:a16="http://schemas.microsoft.com/office/drawing/2014/main" id="{F01A6175-5031-42A5-8138-E94CEB1517F6}"/>
              </a:ext>
              <a:ext uri="{C183D7F6-B498-43B3-948B-1728B52AA6E4}">
                <adec:decorative xmlns:adec="http://schemas.microsoft.com/office/drawing/2017/decorative" val="1"/>
              </a:ext>
            </a:extLst>
          </p:cNvPr>
          <p:cNvSpPr/>
          <p:nvPr/>
        </p:nvSpPr>
        <p:spPr>
          <a:xfrm>
            <a:off x="4343388" y="1989024"/>
            <a:ext cx="3505224" cy="3760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n paikkamerkki 4">
            <a:extLst>
              <a:ext uri="{FF2B5EF4-FFF2-40B4-BE49-F238E27FC236}">
                <a16:creationId xmlns:a16="http://schemas.microsoft.com/office/drawing/2014/main" id="{43116ADE-9F1F-4C63-97B3-3454EEDD8EED}"/>
              </a:ext>
            </a:extLst>
          </p:cNvPr>
          <p:cNvSpPr>
            <a:spLocks noGrp="1"/>
          </p:cNvSpPr>
          <p:nvPr>
            <p:ph type="body" idx="13"/>
          </p:nvPr>
        </p:nvSpPr>
        <p:spPr>
          <a:xfrm>
            <a:off x="4393979" y="4112654"/>
            <a:ext cx="3393446" cy="1579809"/>
          </a:xfrm>
        </p:spPr>
        <p:txBody>
          <a:bodyPr>
            <a:noAutofit/>
          </a:bodyPr>
          <a:lstStyle/>
          <a:p>
            <a:r>
              <a:rPr lang="fi-FI" sz="1400" dirty="0"/>
              <a:t>Aiemmat tiedot ja mielikuvat </a:t>
            </a:r>
            <a:br>
              <a:rPr lang="fi-FI" sz="1400" dirty="0"/>
            </a:br>
            <a:r>
              <a:rPr lang="fi-FI" sz="1400" b="0" dirty="0"/>
              <a:t>Mitä tiedät aiheesta? </a:t>
            </a:r>
            <a:br>
              <a:rPr lang="fi-FI" sz="1400" b="0" dirty="0"/>
            </a:br>
            <a:r>
              <a:rPr lang="fi-FI" sz="1400" b="0" dirty="0"/>
              <a:t>Mitä haluaisit tietää?</a:t>
            </a:r>
            <a:br>
              <a:rPr lang="fi-FI" sz="1400" b="0" dirty="0"/>
            </a:br>
            <a:r>
              <a:rPr lang="fi-FI" sz="1400" b="0" dirty="0"/>
              <a:t>Mitä sanastoa tiedät aiheesta?</a:t>
            </a:r>
            <a:br>
              <a:rPr lang="fi-FI" sz="1400" b="0" dirty="0"/>
            </a:br>
            <a:r>
              <a:rPr lang="fi-FI" sz="1400" b="0" dirty="0"/>
              <a:t>Kirjoita ylös tuttuja sanoja, jotka liittyvät aiheeseen ja jotka muistat. </a:t>
            </a:r>
          </a:p>
        </p:txBody>
      </p:sp>
      <p:pic>
        <p:nvPicPr>
          <p:cNvPr id="15" name="Sisällön paikkamerkki 14" descr="Badge outline">
            <a:extLst>
              <a:ext uri="{FF2B5EF4-FFF2-40B4-BE49-F238E27FC236}">
                <a16:creationId xmlns:a16="http://schemas.microsoft.com/office/drawing/2014/main" id="{CFBA395C-9E35-401B-891A-7355B1522C5E}"/>
              </a:ext>
              <a:ext uri="{C183D7F6-B498-43B3-948B-1728B52AA6E4}">
                <adec:decorative xmlns:adec="http://schemas.microsoft.com/office/drawing/2017/decorative" val="1"/>
              </a:ext>
            </a:extLst>
          </p:cNvPr>
          <p:cNvPicPr>
            <a:picLocks noGrp="1" noChangeAspect="1"/>
          </p:cNvPicPr>
          <p:nvPr>
            <p:ph sz="half" idx="15"/>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130718" y="2095092"/>
            <a:ext cx="1919968" cy="1919968"/>
          </a:xfrm>
        </p:spPr>
      </p:pic>
      <p:sp>
        <p:nvSpPr>
          <p:cNvPr id="21" name="Suorakulmio: Pyöristetyt kulmat 20">
            <a:extLst>
              <a:ext uri="{FF2B5EF4-FFF2-40B4-BE49-F238E27FC236}">
                <a16:creationId xmlns:a16="http://schemas.microsoft.com/office/drawing/2014/main" id="{0E5679E4-1109-47EC-BAD0-5287526B755A}"/>
              </a:ext>
              <a:ext uri="{C183D7F6-B498-43B3-948B-1728B52AA6E4}">
                <adec:decorative xmlns:adec="http://schemas.microsoft.com/office/drawing/2017/decorative" val="1"/>
              </a:ext>
            </a:extLst>
          </p:cNvPr>
          <p:cNvSpPr/>
          <p:nvPr/>
        </p:nvSpPr>
        <p:spPr>
          <a:xfrm>
            <a:off x="8119339" y="1985513"/>
            <a:ext cx="3505224" cy="3760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6">
            <a:extLst>
              <a:ext uri="{FF2B5EF4-FFF2-40B4-BE49-F238E27FC236}">
                <a16:creationId xmlns:a16="http://schemas.microsoft.com/office/drawing/2014/main" id="{5AAEEA24-BFDC-4F53-90BE-959AB117E4B8}"/>
              </a:ext>
            </a:extLst>
          </p:cNvPr>
          <p:cNvSpPr>
            <a:spLocks noGrp="1"/>
          </p:cNvSpPr>
          <p:nvPr>
            <p:ph type="body" idx="14"/>
          </p:nvPr>
        </p:nvSpPr>
        <p:spPr>
          <a:xfrm>
            <a:off x="8305650" y="4261694"/>
            <a:ext cx="3132602" cy="1357478"/>
          </a:xfrm>
        </p:spPr>
        <p:txBody>
          <a:bodyPr>
            <a:normAutofit fontScale="92500" lnSpcReduction="10000"/>
          </a:bodyPr>
          <a:lstStyle/>
          <a:p>
            <a:r>
              <a:rPr lang="fi-FI" sz="1600" dirty="0"/>
              <a:t>Silmäile teksti läpi</a:t>
            </a:r>
            <a:br>
              <a:rPr lang="fi-FI" sz="1600" dirty="0"/>
            </a:br>
            <a:r>
              <a:rPr lang="fi-FI" sz="1600" b="0" dirty="0"/>
              <a:t>Kirjoita ylös avainsanoja </a:t>
            </a:r>
            <a:br>
              <a:rPr lang="fi-FI" sz="1600" b="0" dirty="0"/>
            </a:br>
            <a:r>
              <a:rPr lang="fi-FI" sz="1600" b="0" dirty="0"/>
              <a:t>(=tärkeitä sanoja) otsikoista, </a:t>
            </a:r>
            <a:br>
              <a:rPr lang="fi-FI" sz="1600" b="0" dirty="0"/>
            </a:br>
            <a:r>
              <a:rPr lang="fi-FI" sz="1600" b="0" dirty="0"/>
              <a:t>ingresseistä, kuvista ja kuvateksteistä.</a:t>
            </a:r>
            <a:br>
              <a:rPr lang="fi-FI" sz="1600" b="0" dirty="0"/>
            </a:br>
            <a:endParaRPr lang="fi-FI" sz="1600" b="0" dirty="0"/>
          </a:p>
        </p:txBody>
      </p:sp>
      <p:pic>
        <p:nvPicPr>
          <p:cNvPr id="17" name="Sisällön paikkamerkki 16" descr="Badge 3 outline">
            <a:extLst>
              <a:ext uri="{FF2B5EF4-FFF2-40B4-BE49-F238E27FC236}">
                <a16:creationId xmlns:a16="http://schemas.microsoft.com/office/drawing/2014/main" id="{3C7EEBC1-E2CC-4B9A-B50E-14FD403A1B84}"/>
              </a:ext>
              <a:ext uri="{C183D7F6-B498-43B3-948B-1728B52AA6E4}">
                <adec:decorative xmlns:adec="http://schemas.microsoft.com/office/drawing/2017/decorative" val="1"/>
              </a:ext>
            </a:extLst>
          </p:cNvPr>
          <p:cNvPicPr>
            <a:picLocks noGrp="1" noChangeAspect="1"/>
          </p:cNvPicPr>
          <p:nvPr>
            <p:ph sz="half" idx="16"/>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911967" y="2093514"/>
            <a:ext cx="1919968" cy="1919968"/>
          </a:xfrm>
        </p:spPr>
      </p:pic>
      <p:sp>
        <p:nvSpPr>
          <p:cNvPr id="11" name="Dian numeron paikkamerkki 10">
            <a:extLst>
              <a:ext uri="{FF2B5EF4-FFF2-40B4-BE49-F238E27FC236}">
                <a16:creationId xmlns:a16="http://schemas.microsoft.com/office/drawing/2014/main" id="{410F6F38-318F-4739-AE1A-84153A985387}"/>
              </a:ext>
            </a:extLst>
          </p:cNvPr>
          <p:cNvSpPr>
            <a:spLocks noGrp="1"/>
          </p:cNvSpPr>
          <p:nvPr>
            <p:ph type="sldNum" sz="quarter" idx="11"/>
          </p:nvPr>
        </p:nvSpPr>
        <p:spPr/>
        <p:txBody>
          <a:bodyPr/>
          <a:lstStyle/>
          <a:p>
            <a:fld id="{49D43B8D-3A48-4AF4-9D47-972388EB9581}" type="slidenum">
              <a:rPr lang="fi-FI" smtClean="0"/>
              <a:pPr/>
              <a:t>13</a:t>
            </a:fld>
            <a:endParaRPr lang="fi-FI"/>
          </a:p>
        </p:txBody>
      </p:sp>
      <p:sp>
        <p:nvSpPr>
          <p:cNvPr id="4" name="Footer Placeholder 3">
            <a:extLst>
              <a:ext uri="{FF2B5EF4-FFF2-40B4-BE49-F238E27FC236}">
                <a16:creationId xmlns:a16="http://schemas.microsoft.com/office/drawing/2014/main" id="{ED77E419-EBEE-C036-1033-ABD9538054C6}"/>
              </a:ext>
            </a:extLst>
          </p:cNvPr>
          <p:cNvSpPr>
            <a:spLocks noGrp="1"/>
          </p:cNvSpPr>
          <p:nvPr>
            <p:ph type="ftr" sz="quarter" idx="10"/>
          </p:nvPr>
        </p:nvSpPr>
        <p:spPr/>
        <p:txBody>
          <a:bodyPr/>
          <a:lstStyle/>
          <a:p>
            <a:r>
              <a:rPr lang="fi-FI"/>
              <a:t>Referointi: Tekstistä toiseksi</a:t>
            </a:r>
            <a:endParaRPr lang="en-FI"/>
          </a:p>
        </p:txBody>
      </p:sp>
    </p:spTree>
    <p:extLst>
      <p:ext uri="{BB962C8B-B14F-4D97-AF65-F5344CB8AC3E}">
        <p14:creationId xmlns:p14="http://schemas.microsoft.com/office/powerpoint/2010/main" val="375645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94EB57-39D2-4FA4-B1CF-D78EE3B4E4C8}"/>
              </a:ext>
            </a:extLst>
          </p:cNvPr>
          <p:cNvSpPr>
            <a:spLocks noGrp="1"/>
          </p:cNvSpPr>
          <p:nvPr>
            <p:ph type="title"/>
          </p:nvPr>
        </p:nvSpPr>
        <p:spPr/>
        <p:txBody>
          <a:bodyPr/>
          <a:lstStyle/>
          <a:p>
            <a:pPr algn="ctr"/>
            <a:r>
              <a:rPr lang="fi-FI" dirty="0"/>
              <a:t>Tekstin avaaminen 2/2</a:t>
            </a:r>
          </a:p>
        </p:txBody>
      </p:sp>
      <p:sp>
        <p:nvSpPr>
          <p:cNvPr id="24" name="Suorakulmio: Pyöristetyt kulmat 23">
            <a:extLst>
              <a:ext uri="{FF2B5EF4-FFF2-40B4-BE49-F238E27FC236}">
                <a16:creationId xmlns:a16="http://schemas.microsoft.com/office/drawing/2014/main" id="{6D815D91-49B0-4B8B-8891-F82CE7F26A26}"/>
              </a:ext>
              <a:ext uri="{C183D7F6-B498-43B3-948B-1728B52AA6E4}">
                <adec:decorative xmlns:adec="http://schemas.microsoft.com/office/drawing/2017/decorative" val="1"/>
              </a:ext>
            </a:extLst>
          </p:cNvPr>
          <p:cNvSpPr/>
          <p:nvPr/>
        </p:nvSpPr>
        <p:spPr>
          <a:xfrm>
            <a:off x="645459" y="1985513"/>
            <a:ext cx="3505224" cy="37525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n paikkamerkki 2">
            <a:extLst>
              <a:ext uri="{FF2B5EF4-FFF2-40B4-BE49-F238E27FC236}">
                <a16:creationId xmlns:a16="http://schemas.microsoft.com/office/drawing/2014/main" id="{0C8AB157-56BD-4A67-BB5D-D1F24FB2993F}"/>
              </a:ext>
            </a:extLst>
          </p:cNvPr>
          <p:cNvSpPr>
            <a:spLocks noGrp="1"/>
          </p:cNvSpPr>
          <p:nvPr>
            <p:ph type="body" idx="1"/>
          </p:nvPr>
        </p:nvSpPr>
        <p:spPr>
          <a:xfrm>
            <a:off x="812479" y="4156958"/>
            <a:ext cx="3132602" cy="1091479"/>
          </a:xfrm>
        </p:spPr>
        <p:txBody>
          <a:bodyPr>
            <a:noAutofit/>
          </a:bodyPr>
          <a:lstStyle/>
          <a:p>
            <a:r>
              <a:rPr lang="fi-FI" sz="1600" dirty="0"/>
              <a:t>Arvioi oleellinen</a:t>
            </a:r>
            <a:br>
              <a:rPr lang="fi-FI" sz="1600" dirty="0"/>
            </a:br>
            <a:r>
              <a:rPr lang="fi-FI" sz="1600" b="0" dirty="0"/>
              <a:t>Ymmärsitkö tekstistä tärkeimmän vai pitäisikö teksti lukea vielä tarkemmin?</a:t>
            </a:r>
          </a:p>
        </p:txBody>
      </p:sp>
      <p:pic>
        <p:nvPicPr>
          <p:cNvPr id="13" name="Sisällön paikkamerkki 12" descr="Badge 1 outline">
            <a:extLst>
              <a:ext uri="{FF2B5EF4-FFF2-40B4-BE49-F238E27FC236}">
                <a16:creationId xmlns:a16="http://schemas.microsoft.com/office/drawing/2014/main" id="{D83D90DE-D93E-4224-A06B-DAD646737EB0}"/>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18795" y="2113007"/>
            <a:ext cx="1919969" cy="1919969"/>
          </a:xfrm>
        </p:spPr>
      </p:pic>
      <p:sp>
        <p:nvSpPr>
          <p:cNvPr id="22" name="Suorakulmio: Pyöristetyt kulmat 21">
            <a:extLst>
              <a:ext uri="{FF2B5EF4-FFF2-40B4-BE49-F238E27FC236}">
                <a16:creationId xmlns:a16="http://schemas.microsoft.com/office/drawing/2014/main" id="{F01A6175-5031-42A5-8138-E94CEB1517F6}"/>
              </a:ext>
              <a:ext uri="{C183D7F6-B498-43B3-948B-1728B52AA6E4}">
                <adec:decorative xmlns:adec="http://schemas.microsoft.com/office/drawing/2017/decorative" val="1"/>
              </a:ext>
            </a:extLst>
          </p:cNvPr>
          <p:cNvSpPr/>
          <p:nvPr/>
        </p:nvSpPr>
        <p:spPr>
          <a:xfrm>
            <a:off x="4343388" y="1989024"/>
            <a:ext cx="3505224" cy="3760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n paikkamerkki 4">
            <a:extLst>
              <a:ext uri="{FF2B5EF4-FFF2-40B4-BE49-F238E27FC236}">
                <a16:creationId xmlns:a16="http://schemas.microsoft.com/office/drawing/2014/main" id="{43116ADE-9F1F-4C63-97B3-3454EEDD8EED}"/>
              </a:ext>
            </a:extLst>
          </p:cNvPr>
          <p:cNvSpPr>
            <a:spLocks noGrp="1"/>
          </p:cNvSpPr>
          <p:nvPr>
            <p:ph type="body" idx="13"/>
          </p:nvPr>
        </p:nvSpPr>
        <p:spPr>
          <a:xfrm>
            <a:off x="4468970" y="4112654"/>
            <a:ext cx="3305576" cy="1579809"/>
          </a:xfrm>
        </p:spPr>
        <p:txBody>
          <a:bodyPr>
            <a:normAutofit/>
          </a:bodyPr>
          <a:lstStyle/>
          <a:p>
            <a:pPr>
              <a:buFont typeface="Wingdings" pitchFamily="2" charset="2"/>
              <a:buNone/>
            </a:pPr>
            <a:r>
              <a:rPr lang="fi-FI" sz="1600" dirty="0"/>
              <a:t>Lue teksti kokonaan </a:t>
            </a:r>
            <a:br>
              <a:rPr lang="fi-FI" sz="1600" dirty="0"/>
            </a:br>
            <a:r>
              <a:rPr lang="fi-FI" sz="1600" dirty="0"/>
              <a:t>tai osin </a:t>
            </a:r>
          </a:p>
          <a:p>
            <a:pPr>
              <a:buFont typeface="Wingdings" pitchFamily="2" charset="2"/>
              <a:buNone/>
            </a:pPr>
            <a:r>
              <a:rPr lang="fi-FI" sz="1600" b="0" dirty="0"/>
              <a:t>Tee muistiinpanoja, alleviivauksia, ajatuskarttoja.</a:t>
            </a:r>
          </a:p>
          <a:p>
            <a:r>
              <a:rPr lang="fi-FI" sz="1600" b="0" dirty="0"/>
              <a:t>Kerää tekstissä toistuvat sanat ja tarkista, että ymmärrät ne.</a:t>
            </a:r>
          </a:p>
          <a:p>
            <a:pPr algn="l">
              <a:buFont typeface="Wingdings" pitchFamily="2" charset="2"/>
              <a:buNone/>
            </a:pPr>
            <a:endParaRPr lang="fi-FI" sz="1600" b="0" dirty="0"/>
          </a:p>
        </p:txBody>
      </p:sp>
      <p:pic>
        <p:nvPicPr>
          <p:cNvPr id="15" name="Sisällön paikkamerkki 14" descr="Badge outline">
            <a:extLst>
              <a:ext uri="{FF2B5EF4-FFF2-40B4-BE49-F238E27FC236}">
                <a16:creationId xmlns:a16="http://schemas.microsoft.com/office/drawing/2014/main" id="{CFBA395C-9E35-401B-891A-7355B1522C5E}"/>
              </a:ext>
              <a:ext uri="{C183D7F6-B498-43B3-948B-1728B52AA6E4}">
                <adec:decorative xmlns:adec="http://schemas.microsoft.com/office/drawing/2017/decorative" val="1"/>
              </a:ext>
            </a:extLst>
          </p:cNvPr>
          <p:cNvPicPr>
            <a:picLocks noGrp="1" noChangeAspect="1"/>
          </p:cNvPicPr>
          <p:nvPr>
            <p:ph sz="half" idx="15"/>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161774" y="2090855"/>
            <a:ext cx="1919968" cy="1919968"/>
          </a:xfrm>
        </p:spPr>
      </p:pic>
      <p:sp>
        <p:nvSpPr>
          <p:cNvPr id="21" name="Suorakulmio: Pyöristetyt kulmat 20">
            <a:extLst>
              <a:ext uri="{FF2B5EF4-FFF2-40B4-BE49-F238E27FC236}">
                <a16:creationId xmlns:a16="http://schemas.microsoft.com/office/drawing/2014/main" id="{0E5679E4-1109-47EC-BAD0-5287526B755A}"/>
              </a:ext>
              <a:ext uri="{C183D7F6-B498-43B3-948B-1728B52AA6E4}">
                <adec:decorative xmlns:adec="http://schemas.microsoft.com/office/drawing/2017/decorative" val="1"/>
              </a:ext>
            </a:extLst>
          </p:cNvPr>
          <p:cNvSpPr/>
          <p:nvPr/>
        </p:nvSpPr>
        <p:spPr>
          <a:xfrm>
            <a:off x="8119339" y="1985513"/>
            <a:ext cx="3505224" cy="3760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6">
            <a:extLst>
              <a:ext uri="{FF2B5EF4-FFF2-40B4-BE49-F238E27FC236}">
                <a16:creationId xmlns:a16="http://schemas.microsoft.com/office/drawing/2014/main" id="{5AAEEA24-BFDC-4F53-90BE-959AB117E4B8}"/>
              </a:ext>
            </a:extLst>
          </p:cNvPr>
          <p:cNvSpPr>
            <a:spLocks noGrp="1"/>
          </p:cNvSpPr>
          <p:nvPr>
            <p:ph type="body" idx="14"/>
          </p:nvPr>
        </p:nvSpPr>
        <p:spPr>
          <a:xfrm>
            <a:off x="8305650" y="4261694"/>
            <a:ext cx="3132602" cy="1357478"/>
          </a:xfrm>
        </p:spPr>
        <p:txBody>
          <a:bodyPr>
            <a:normAutofit/>
          </a:bodyPr>
          <a:lstStyle/>
          <a:p>
            <a:r>
              <a:rPr lang="fi-FI" sz="1600" dirty="0"/>
              <a:t>Hyödynnä muistiinpanoja </a:t>
            </a:r>
            <a:r>
              <a:rPr lang="fi-FI" sz="1600" b="0" dirty="0"/>
              <a:t>referaatin runkona.</a:t>
            </a:r>
          </a:p>
        </p:txBody>
      </p:sp>
      <p:pic>
        <p:nvPicPr>
          <p:cNvPr id="17" name="Sisällön paikkamerkki 16" descr="Badge 3 outline">
            <a:extLst>
              <a:ext uri="{FF2B5EF4-FFF2-40B4-BE49-F238E27FC236}">
                <a16:creationId xmlns:a16="http://schemas.microsoft.com/office/drawing/2014/main" id="{3C7EEBC1-E2CC-4B9A-B50E-14FD403A1B84}"/>
              </a:ext>
              <a:ext uri="{C183D7F6-B498-43B3-948B-1728B52AA6E4}">
                <adec:decorative xmlns:adec="http://schemas.microsoft.com/office/drawing/2017/decorative" val="1"/>
              </a:ext>
            </a:extLst>
          </p:cNvPr>
          <p:cNvPicPr>
            <a:picLocks noGrp="1" noChangeAspect="1"/>
          </p:cNvPicPr>
          <p:nvPr>
            <p:ph sz="half" idx="16"/>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911967" y="2163620"/>
            <a:ext cx="1919968" cy="1919968"/>
          </a:xfrm>
        </p:spPr>
      </p:pic>
      <p:sp>
        <p:nvSpPr>
          <p:cNvPr id="11" name="Dian numeron paikkamerkki 10">
            <a:extLst>
              <a:ext uri="{FF2B5EF4-FFF2-40B4-BE49-F238E27FC236}">
                <a16:creationId xmlns:a16="http://schemas.microsoft.com/office/drawing/2014/main" id="{410F6F38-318F-4739-AE1A-84153A985387}"/>
              </a:ext>
            </a:extLst>
          </p:cNvPr>
          <p:cNvSpPr>
            <a:spLocks noGrp="1"/>
          </p:cNvSpPr>
          <p:nvPr>
            <p:ph type="sldNum" sz="quarter" idx="11"/>
          </p:nvPr>
        </p:nvSpPr>
        <p:spPr/>
        <p:txBody>
          <a:bodyPr/>
          <a:lstStyle/>
          <a:p>
            <a:fld id="{49D43B8D-3A48-4AF4-9D47-972388EB9581}" type="slidenum">
              <a:rPr lang="fi-FI" smtClean="0"/>
              <a:pPr/>
              <a:t>14</a:t>
            </a:fld>
            <a:endParaRPr lang="fi-FI"/>
          </a:p>
        </p:txBody>
      </p:sp>
      <p:sp>
        <p:nvSpPr>
          <p:cNvPr id="4" name="Footer Placeholder 3">
            <a:extLst>
              <a:ext uri="{FF2B5EF4-FFF2-40B4-BE49-F238E27FC236}">
                <a16:creationId xmlns:a16="http://schemas.microsoft.com/office/drawing/2014/main" id="{8AA12EFA-FF1B-2225-ECF8-D351A766BB36}"/>
              </a:ext>
            </a:extLst>
          </p:cNvPr>
          <p:cNvSpPr>
            <a:spLocks noGrp="1"/>
          </p:cNvSpPr>
          <p:nvPr>
            <p:ph type="ftr" sz="quarter" idx="10"/>
          </p:nvPr>
        </p:nvSpPr>
        <p:spPr/>
        <p:txBody>
          <a:bodyPr/>
          <a:lstStyle/>
          <a:p>
            <a:r>
              <a:rPr lang="fi-FI"/>
              <a:t>Referointi: Tekstistä toiseksi</a:t>
            </a:r>
            <a:endParaRPr lang="en-FI"/>
          </a:p>
        </p:txBody>
      </p:sp>
    </p:spTree>
    <p:extLst>
      <p:ext uri="{BB962C8B-B14F-4D97-AF65-F5344CB8AC3E}">
        <p14:creationId xmlns:p14="http://schemas.microsoft.com/office/powerpoint/2010/main" val="84170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Kuva 37" descr="Ajatuskarttaan on koottu uutistekstin pääasiat: Suomen ilmastopaneelin raportti esittää, etteivät nykyiset toimet ehkä riitä. Huomiota tulisi kiinnittää kuluttajien päästöjen vähentämiseen ruoassa, asumisessa, liikkumisessa ja muussa kulutuksessa.">
            <a:extLst>
              <a:ext uri="{FF2B5EF4-FFF2-40B4-BE49-F238E27FC236}">
                <a16:creationId xmlns:a16="http://schemas.microsoft.com/office/drawing/2014/main" id="{ED5C2DC6-F1E6-42F9-A703-CCA844F4B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3415" y="881570"/>
            <a:ext cx="6463263" cy="5094860"/>
          </a:xfrm>
          <a:prstGeom prst="rect">
            <a:avLst/>
          </a:prstGeom>
        </p:spPr>
      </p:pic>
      <p:sp>
        <p:nvSpPr>
          <p:cNvPr id="7" name="Dian numeron paikkamerkki 6">
            <a:extLst>
              <a:ext uri="{FF2B5EF4-FFF2-40B4-BE49-F238E27FC236}">
                <a16:creationId xmlns:a16="http://schemas.microsoft.com/office/drawing/2014/main" id="{2AA98954-1A96-38C7-84EF-72A349035C33}"/>
              </a:ext>
            </a:extLst>
          </p:cNvPr>
          <p:cNvSpPr>
            <a:spLocks noGrp="1"/>
          </p:cNvSpPr>
          <p:nvPr>
            <p:ph type="sldNum" sz="quarter" idx="4"/>
          </p:nvPr>
        </p:nvSpPr>
        <p:spPr/>
        <p:txBody>
          <a:bodyPr/>
          <a:lstStyle/>
          <a:p>
            <a:fld id="{49D43B8D-3A48-4AF4-9D47-972388EB9581}" type="slidenum">
              <a:rPr lang="en-FI" smtClean="0"/>
              <a:pPr/>
              <a:t>15</a:t>
            </a:fld>
            <a:endParaRPr lang="en-FI"/>
          </a:p>
        </p:txBody>
      </p:sp>
      <p:sp>
        <p:nvSpPr>
          <p:cNvPr id="2" name="Otsikko 1">
            <a:extLst>
              <a:ext uri="{FF2B5EF4-FFF2-40B4-BE49-F238E27FC236}">
                <a16:creationId xmlns:a16="http://schemas.microsoft.com/office/drawing/2014/main" id="{127B5A03-D2A5-7435-6696-93B9F8225BEB}"/>
              </a:ext>
            </a:extLst>
          </p:cNvPr>
          <p:cNvSpPr>
            <a:spLocks noGrp="1"/>
          </p:cNvSpPr>
          <p:nvPr>
            <p:ph type="title" idx="4294967295"/>
          </p:nvPr>
        </p:nvSpPr>
        <p:spPr>
          <a:xfrm>
            <a:off x="875383" y="549275"/>
            <a:ext cx="2872528" cy="1306513"/>
          </a:xfrm>
        </p:spPr>
        <p:txBody>
          <a:bodyPr>
            <a:normAutofit/>
          </a:bodyPr>
          <a:lstStyle/>
          <a:p>
            <a:r>
              <a:rPr lang="fi-FI" dirty="0"/>
              <a:t>Ajatuskartta tekstistä</a:t>
            </a:r>
          </a:p>
        </p:txBody>
      </p:sp>
      <p:sp>
        <p:nvSpPr>
          <p:cNvPr id="3" name="Footer Placeholder 2">
            <a:extLst>
              <a:ext uri="{FF2B5EF4-FFF2-40B4-BE49-F238E27FC236}">
                <a16:creationId xmlns:a16="http://schemas.microsoft.com/office/drawing/2014/main" id="{BEA9C005-E650-4FF5-8C56-43559869108E}"/>
              </a:ext>
            </a:extLst>
          </p:cNvPr>
          <p:cNvSpPr>
            <a:spLocks noGrp="1"/>
          </p:cNvSpPr>
          <p:nvPr>
            <p:ph type="ftr" sz="quarter" idx="3"/>
          </p:nvPr>
        </p:nvSpPr>
        <p:spPr/>
        <p:txBody>
          <a:bodyPr/>
          <a:lstStyle/>
          <a:p>
            <a:r>
              <a:rPr lang="fi-FI"/>
              <a:t>Referointi: Tekstistä toiseksi</a:t>
            </a:r>
            <a:endParaRPr lang="en-FI"/>
          </a:p>
        </p:txBody>
      </p:sp>
    </p:spTree>
    <p:extLst>
      <p:ext uri="{BB962C8B-B14F-4D97-AF65-F5344CB8AC3E}">
        <p14:creationId xmlns:p14="http://schemas.microsoft.com/office/powerpoint/2010/main" val="90981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24B78-D614-5FE6-5968-785AF2AE1610}"/>
              </a:ext>
            </a:extLst>
          </p:cNvPr>
          <p:cNvSpPr>
            <a:spLocks noGrp="1"/>
          </p:cNvSpPr>
          <p:nvPr>
            <p:ph type="ctrTitle"/>
          </p:nvPr>
        </p:nvSpPr>
        <p:spPr/>
        <p:txBody>
          <a:bodyPr/>
          <a:lstStyle/>
          <a:p>
            <a:r>
              <a:rPr lang="fi-FI" dirty="0"/>
              <a:t>Referaatin aloittaminen</a:t>
            </a:r>
          </a:p>
        </p:txBody>
      </p:sp>
      <p:sp>
        <p:nvSpPr>
          <p:cNvPr id="2" name="Footer Placeholder 1">
            <a:extLst>
              <a:ext uri="{FF2B5EF4-FFF2-40B4-BE49-F238E27FC236}">
                <a16:creationId xmlns:a16="http://schemas.microsoft.com/office/drawing/2014/main" id="{8A1215CC-4F3F-DCC7-D1DF-5CF6860429AA}"/>
              </a:ext>
            </a:extLst>
          </p:cNvPr>
          <p:cNvSpPr>
            <a:spLocks noGrp="1"/>
          </p:cNvSpPr>
          <p:nvPr>
            <p:ph type="ftr" sz="quarter" idx="3"/>
          </p:nvPr>
        </p:nvSpPr>
        <p:spPr/>
        <p:txBody>
          <a:bodyPr/>
          <a:lstStyle/>
          <a:p>
            <a:r>
              <a:rPr lang="fi-FI"/>
              <a:t>Referointi: Tekstistä toiseksi</a:t>
            </a:r>
            <a:endParaRPr lang="en-FI"/>
          </a:p>
        </p:txBody>
      </p:sp>
      <p:sp>
        <p:nvSpPr>
          <p:cNvPr id="3" name="Slide Number Placeholder 2">
            <a:extLst>
              <a:ext uri="{FF2B5EF4-FFF2-40B4-BE49-F238E27FC236}">
                <a16:creationId xmlns:a16="http://schemas.microsoft.com/office/drawing/2014/main" id="{4B57607C-E493-F4D4-463C-A504FA93024A}"/>
              </a:ext>
            </a:extLst>
          </p:cNvPr>
          <p:cNvSpPr>
            <a:spLocks noGrp="1"/>
          </p:cNvSpPr>
          <p:nvPr>
            <p:ph type="sldNum" sz="quarter" idx="4"/>
          </p:nvPr>
        </p:nvSpPr>
        <p:spPr/>
        <p:txBody>
          <a:bodyPr/>
          <a:lstStyle/>
          <a:p>
            <a:fld id="{49D43B8D-3A48-4AF4-9D47-972388EB9581}" type="slidenum">
              <a:rPr lang="en-FI" smtClean="0"/>
              <a:pPr/>
              <a:t>16</a:t>
            </a:fld>
            <a:endParaRPr lang="en-FI"/>
          </a:p>
        </p:txBody>
      </p:sp>
    </p:spTree>
    <p:extLst>
      <p:ext uri="{BB962C8B-B14F-4D97-AF65-F5344CB8AC3E}">
        <p14:creationId xmlns:p14="http://schemas.microsoft.com/office/powerpoint/2010/main" val="257911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9A7B0E61-720A-470F-9C12-E77769307B6A}"/>
              </a:ext>
            </a:extLst>
          </p:cNvPr>
          <p:cNvSpPr>
            <a:spLocks noGrp="1"/>
          </p:cNvSpPr>
          <p:nvPr>
            <p:ph type="title"/>
          </p:nvPr>
        </p:nvSpPr>
        <p:spPr/>
        <p:txBody>
          <a:bodyPr/>
          <a:lstStyle/>
          <a:p>
            <a:r>
              <a:rPr lang="fi-FI" dirty="0"/>
              <a:t>Referaatin aloitus</a:t>
            </a:r>
          </a:p>
        </p:txBody>
      </p:sp>
      <p:sp>
        <p:nvSpPr>
          <p:cNvPr id="8" name="Sisällön paikkamerkki 7">
            <a:extLst>
              <a:ext uri="{FF2B5EF4-FFF2-40B4-BE49-F238E27FC236}">
                <a16:creationId xmlns:a16="http://schemas.microsoft.com/office/drawing/2014/main" id="{C33C40A1-CDC0-4B3C-BA1E-424CFFDC8DA4}"/>
              </a:ext>
            </a:extLst>
          </p:cNvPr>
          <p:cNvSpPr>
            <a:spLocks noGrp="1"/>
          </p:cNvSpPr>
          <p:nvPr>
            <p:ph sz="half" idx="1"/>
          </p:nvPr>
        </p:nvSpPr>
        <p:spPr/>
        <p:txBody>
          <a:bodyPr>
            <a:normAutofit/>
          </a:bodyPr>
          <a:lstStyle/>
          <a:p>
            <a:r>
              <a:rPr lang="fi-FI" dirty="0"/>
              <a:t>Esittelyvirke kertoo alkuperäisen tekstin kirjoittajan sekä julkaisuajan ja -paikan.</a:t>
            </a:r>
          </a:p>
          <a:p>
            <a:r>
              <a:rPr lang="fi-FI" dirty="0"/>
              <a:t>Usein esittelyvirkkeessä kuvataan myös tekstin aihe ja tekstilaji.</a:t>
            </a:r>
          </a:p>
          <a:p>
            <a:endParaRPr lang="fi-FI" dirty="0"/>
          </a:p>
        </p:txBody>
      </p:sp>
      <p:sp>
        <p:nvSpPr>
          <p:cNvPr id="6" name="Dian numeron paikkamerkki 5">
            <a:extLst>
              <a:ext uri="{FF2B5EF4-FFF2-40B4-BE49-F238E27FC236}">
                <a16:creationId xmlns:a16="http://schemas.microsoft.com/office/drawing/2014/main" id="{03679DD8-5908-4CAF-B4F1-0DB6C01A6C58}"/>
              </a:ext>
            </a:extLst>
          </p:cNvPr>
          <p:cNvSpPr>
            <a:spLocks noGrp="1"/>
          </p:cNvSpPr>
          <p:nvPr>
            <p:ph type="sldNum" sz="quarter" idx="4"/>
          </p:nvPr>
        </p:nvSpPr>
        <p:spPr/>
        <p:txBody>
          <a:bodyPr/>
          <a:lstStyle/>
          <a:p>
            <a:fld id="{49D43B8D-3A48-4AF4-9D47-972388EB9581}" type="slidenum">
              <a:rPr lang="en-FI" smtClean="0"/>
              <a:pPr/>
              <a:t>17</a:t>
            </a:fld>
            <a:endParaRPr lang="en-FI"/>
          </a:p>
        </p:txBody>
      </p:sp>
      <p:sp>
        <p:nvSpPr>
          <p:cNvPr id="2" name="Footer Placeholder 1">
            <a:extLst>
              <a:ext uri="{FF2B5EF4-FFF2-40B4-BE49-F238E27FC236}">
                <a16:creationId xmlns:a16="http://schemas.microsoft.com/office/drawing/2014/main" id="{8BCFCA70-46C2-D4DE-4491-814FA90FEDD1}"/>
              </a:ext>
            </a:extLst>
          </p:cNvPr>
          <p:cNvSpPr>
            <a:spLocks noGrp="1"/>
          </p:cNvSpPr>
          <p:nvPr>
            <p:ph type="ftr" sz="quarter" idx="3"/>
          </p:nvPr>
        </p:nvSpPr>
        <p:spPr/>
        <p:txBody>
          <a:bodyPr/>
          <a:lstStyle/>
          <a:p>
            <a:r>
              <a:rPr lang="fi-FI"/>
              <a:t>Referointi: Tekstistä toiseksi</a:t>
            </a:r>
            <a:endParaRPr lang="en-FI"/>
          </a:p>
        </p:txBody>
      </p:sp>
      <p:pic>
        <p:nvPicPr>
          <p:cNvPr id="3" name="Sisällön paikkamerkki 7">
            <a:extLst>
              <a:ext uri="{FF2B5EF4-FFF2-40B4-BE49-F238E27FC236}">
                <a16:creationId xmlns:a16="http://schemas.microsoft.com/office/drawing/2014/main" id="{915705BC-E486-D604-94AF-995511BF24A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5094" y="2637990"/>
            <a:ext cx="1582020" cy="1582020"/>
          </a:xfrm>
          <a:prstGeom prst="rect">
            <a:avLst/>
          </a:prstGeom>
        </p:spPr>
      </p:pic>
    </p:spTree>
    <p:extLst>
      <p:ext uri="{BB962C8B-B14F-4D97-AF65-F5344CB8AC3E}">
        <p14:creationId xmlns:p14="http://schemas.microsoft.com/office/powerpoint/2010/main" val="2680109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B5A03-D2A5-7435-6696-93B9F8225BEB}"/>
              </a:ext>
            </a:extLst>
          </p:cNvPr>
          <p:cNvSpPr>
            <a:spLocks noGrp="1"/>
          </p:cNvSpPr>
          <p:nvPr>
            <p:ph type="title"/>
          </p:nvPr>
        </p:nvSpPr>
        <p:spPr/>
        <p:txBody>
          <a:bodyPr>
            <a:normAutofit/>
          </a:bodyPr>
          <a:lstStyle/>
          <a:p>
            <a:r>
              <a:rPr lang="fi-FI" dirty="0"/>
              <a:t>Täydennä tekstin aiheesta kertova virke esittelyvirkkeeksi </a:t>
            </a:r>
            <a:r>
              <a:rPr lang="fi-FI" dirty="0">
                <a:solidFill>
                  <a:schemeClr val="tx1">
                    <a:lumMod val="60000"/>
                    <a:lumOff val="40000"/>
                  </a:schemeClr>
                </a:solidFill>
              </a:rPr>
              <a:t>1/2</a:t>
            </a:r>
            <a:endParaRPr lang="fi-FI" i="1" dirty="0">
              <a:solidFill>
                <a:schemeClr val="tx1">
                  <a:lumMod val="60000"/>
                  <a:lumOff val="40000"/>
                </a:schemeClr>
              </a:solidFill>
            </a:endParaRPr>
          </a:p>
        </p:txBody>
      </p:sp>
      <p:sp>
        <p:nvSpPr>
          <p:cNvPr id="3" name="Sisällön paikkamerkki 2">
            <a:extLst>
              <a:ext uri="{FF2B5EF4-FFF2-40B4-BE49-F238E27FC236}">
                <a16:creationId xmlns:a16="http://schemas.microsoft.com/office/drawing/2014/main" id="{602A549C-F705-5C21-662A-A4A2B6278235}"/>
              </a:ext>
            </a:extLst>
          </p:cNvPr>
          <p:cNvSpPr>
            <a:spLocks noGrp="1"/>
          </p:cNvSpPr>
          <p:nvPr>
            <p:ph sz="half" idx="1"/>
          </p:nvPr>
        </p:nvSpPr>
        <p:spPr>
          <a:xfrm>
            <a:off x="576092" y="3547356"/>
            <a:ext cx="9396449" cy="2065654"/>
          </a:xfrm>
        </p:spPr>
        <p:txBody>
          <a:bodyPr>
            <a:normAutofit/>
          </a:bodyPr>
          <a:lstStyle/>
          <a:p>
            <a:r>
              <a:rPr lang="fi-FI" sz="1800" dirty="0"/>
              <a:t>Lisää</a:t>
            </a:r>
            <a:r>
              <a:rPr lang="fi-FI" sz="1800" b="1" dirty="0"/>
              <a:t> kirjoittaja ja/tai julkaisupaikka:</a:t>
            </a:r>
            <a:r>
              <a:rPr lang="fi-FI" sz="1800" dirty="0"/>
              <a:t> </a:t>
            </a:r>
          </a:p>
          <a:p>
            <a:pPr lvl="1"/>
            <a:r>
              <a:rPr lang="fi-FI" sz="1600" b="1" i="1" dirty="0"/>
              <a:t>Tieteessä tapahtuu -lehdessä </a:t>
            </a:r>
            <a:r>
              <a:rPr lang="fi-FI" sz="1600" i="1" dirty="0"/>
              <a:t>kerrotaan Suomen ilmastopaneelin raportista. Raportissa kartoitetaan, mitkä kuluttajien valinnat voivat vähentää ilmastopäästöjä.</a:t>
            </a:r>
          </a:p>
        </p:txBody>
      </p:sp>
      <p:sp>
        <p:nvSpPr>
          <p:cNvPr id="7" name="Dian numeron paikkamerkki 6">
            <a:extLst>
              <a:ext uri="{FF2B5EF4-FFF2-40B4-BE49-F238E27FC236}">
                <a16:creationId xmlns:a16="http://schemas.microsoft.com/office/drawing/2014/main" id="{2AA98954-1A96-38C7-84EF-72A349035C33}"/>
              </a:ext>
            </a:extLst>
          </p:cNvPr>
          <p:cNvSpPr>
            <a:spLocks noGrp="1"/>
          </p:cNvSpPr>
          <p:nvPr>
            <p:ph type="sldNum" sz="quarter" idx="4"/>
          </p:nvPr>
        </p:nvSpPr>
        <p:spPr/>
        <p:txBody>
          <a:bodyPr/>
          <a:lstStyle/>
          <a:p>
            <a:fld id="{49D43B8D-3A48-4AF4-9D47-972388EB9581}" type="slidenum">
              <a:rPr lang="en-FI" smtClean="0"/>
              <a:pPr/>
              <a:t>18</a:t>
            </a:fld>
            <a:endParaRPr lang="en-FI"/>
          </a:p>
        </p:txBody>
      </p:sp>
      <p:sp>
        <p:nvSpPr>
          <p:cNvPr id="4" name="Footer Placeholder 3">
            <a:extLst>
              <a:ext uri="{FF2B5EF4-FFF2-40B4-BE49-F238E27FC236}">
                <a16:creationId xmlns:a16="http://schemas.microsoft.com/office/drawing/2014/main" id="{675C5F9F-F600-8D44-4B7F-2765E0353FCA}"/>
              </a:ext>
            </a:extLst>
          </p:cNvPr>
          <p:cNvSpPr>
            <a:spLocks noGrp="1"/>
          </p:cNvSpPr>
          <p:nvPr>
            <p:ph type="ftr" sz="quarter" idx="3"/>
          </p:nvPr>
        </p:nvSpPr>
        <p:spPr/>
        <p:txBody>
          <a:bodyPr/>
          <a:lstStyle/>
          <a:p>
            <a:r>
              <a:rPr lang="fi-FI"/>
              <a:t>Referointi: Tekstistä toiseksi</a:t>
            </a:r>
            <a:endParaRPr lang="en-FI"/>
          </a:p>
        </p:txBody>
      </p:sp>
      <p:sp>
        <p:nvSpPr>
          <p:cNvPr id="6" name="Sisällön paikkamerkki 2" descr="Tekstin aiheesta kertova virke">
            <a:extLst>
              <a:ext uri="{FF2B5EF4-FFF2-40B4-BE49-F238E27FC236}">
                <a16:creationId xmlns:a16="http://schemas.microsoft.com/office/drawing/2014/main" id="{B984733E-1F08-B66C-38C7-17C8959B7878}"/>
              </a:ext>
            </a:extLst>
          </p:cNvPr>
          <p:cNvSpPr txBox="1">
            <a:spLocks/>
          </p:cNvSpPr>
          <p:nvPr/>
        </p:nvSpPr>
        <p:spPr>
          <a:xfrm>
            <a:off x="827173" y="2195552"/>
            <a:ext cx="8908669" cy="912857"/>
          </a:xfrm>
          <a:prstGeom prst="rect">
            <a:avLst/>
          </a:prstGeom>
          <a:solidFill>
            <a:srgbClr val="FFFFFF"/>
          </a:solidFill>
        </p:spPr>
        <p:txBody>
          <a:bodyPr vert="horz" lIns="91440" tIns="45720" rIns="91440" bIns="45720" rtlCol="0" anchor="t">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i="1" dirty="0"/>
              <a:t>Suomen ilmastopaneelin raportissa kartoitetaan, mitkä kuluttajien valinnat voivat vähentää ilmastopäästöjä.</a:t>
            </a:r>
          </a:p>
        </p:txBody>
      </p:sp>
    </p:spTree>
    <p:extLst>
      <p:ext uri="{BB962C8B-B14F-4D97-AF65-F5344CB8AC3E}">
        <p14:creationId xmlns:p14="http://schemas.microsoft.com/office/powerpoint/2010/main" val="274454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B5A03-D2A5-7435-6696-93B9F8225BEB}"/>
              </a:ext>
            </a:extLst>
          </p:cNvPr>
          <p:cNvSpPr>
            <a:spLocks noGrp="1"/>
          </p:cNvSpPr>
          <p:nvPr>
            <p:ph type="title"/>
          </p:nvPr>
        </p:nvSpPr>
        <p:spPr/>
        <p:txBody>
          <a:bodyPr>
            <a:normAutofit/>
          </a:bodyPr>
          <a:lstStyle/>
          <a:p>
            <a:r>
              <a:rPr lang="fi-FI" dirty="0"/>
              <a:t>Täydennä tekstin aiheesta kertova virke esittelyvirkkeeksi </a:t>
            </a:r>
            <a:r>
              <a:rPr lang="fi-FI" dirty="0">
                <a:solidFill>
                  <a:schemeClr val="tx1">
                    <a:lumMod val="60000"/>
                    <a:lumOff val="40000"/>
                  </a:schemeClr>
                </a:solidFill>
              </a:rPr>
              <a:t>2/2</a:t>
            </a:r>
            <a:endParaRPr lang="fi-FI" i="1" dirty="0">
              <a:solidFill>
                <a:schemeClr val="tx1">
                  <a:lumMod val="60000"/>
                  <a:lumOff val="40000"/>
                </a:schemeClr>
              </a:solidFill>
            </a:endParaRPr>
          </a:p>
        </p:txBody>
      </p:sp>
      <p:sp>
        <p:nvSpPr>
          <p:cNvPr id="3" name="Sisällön paikkamerkki 2">
            <a:extLst>
              <a:ext uri="{FF2B5EF4-FFF2-40B4-BE49-F238E27FC236}">
                <a16:creationId xmlns:a16="http://schemas.microsoft.com/office/drawing/2014/main" id="{602A549C-F705-5C21-662A-A4A2B6278235}"/>
              </a:ext>
            </a:extLst>
          </p:cNvPr>
          <p:cNvSpPr>
            <a:spLocks noGrp="1"/>
          </p:cNvSpPr>
          <p:nvPr>
            <p:ph sz="half" idx="1"/>
          </p:nvPr>
        </p:nvSpPr>
        <p:spPr>
          <a:xfrm>
            <a:off x="677787" y="2153781"/>
            <a:ext cx="9396449" cy="2847807"/>
          </a:xfrm>
        </p:spPr>
        <p:txBody>
          <a:bodyPr>
            <a:noAutofit/>
          </a:bodyPr>
          <a:lstStyle/>
          <a:p>
            <a:r>
              <a:rPr lang="fi-FI" sz="1800" dirty="0"/>
              <a:t>Lisää</a:t>
            </a:r>
            <a:r>
              <a:rPr lang="fi-FI" sz="1800" b="1" dirty="0"/>
              <a:t> julkaisuaika:</a:t>
            </a:r>
            <a:r>
              <a:rPr lang="fi-FI" sz="1800" dirty="0"/>
              <a:t> </a:t>
            </a:r>
          </a:p>
          <a:p>
            <a:pPr lvl="1"/>
            <a:r>
              <a:rPr lang="fi-FI" sz="1600" i="1" dirty="0"/>
              <a:t>Tieteessä tapahtuu -lehdessä </a:t>
            </a:r>
            <a:r>
              <a:rPr lang="fi-FI" sz="1600" b="1" i="1" dirty="0"/>
              <a:t>8.12.2022</a:t>
            </a:r>
            <a:r>
              <a:rPr lang="fi-FI" sz="1600" i="1" dirty="0"/>
              <a:t> kerrotaan Suomen ilmastopaneelin raportista. Raportissa kartoitetaan, mitkä kuluttajien valinnat voivat vähentää ilmastopäästöjä.</a:t>
            </a:r>
          </a:p>
          <a:p>
            <a:r>
              <a:rPr lang="fi-FI" sz="1800" dirty="0"/>
              <a:t>Lisää</a:t>
            </a:r>
            <a:r>
              <a:rPr lang="fi-FI" sz="1800" b="1" dirty="0"/>
              <a:t> tekstilaji: </a:t>
            </a:r>
          </a:p>
          <a:p>
            <a:pPr lvl="1"/>
            <a:r>
              <a:rPr lang="fi-FI" sz="1600" i="1" dirty="0"/>
              <a:t>Tieteessä tapahtuu -lehden </a:t>
            </a:r>
            <a:r>
              <a:rPr lang="fi-FI" sz="1600" b="1" i="1" dirty="0"/>
              <a:t>uutisessa</a:t>
            </a:r>
            <a:r>
              <a:rPr lang="fi-FI" sz="1600" i="1" dirty="0"/>
              <a:t> 8.12.2022 kerrotaan Suomen ilmastopaneelin raportista. Raportissa kartoitetaan, mitkä kuluttajien valinnat voivat vähentää ilmastopäästöjä.</a:t>
            </a:r>
          </a:p>
        </p:txBody>
      </p:sp>
      <p:sp>
        <p:nvSpPr>
          <p:cNvPr id="7" name="Dian numeron paikkamerkki 6">
            <a:extLst>
              <a:ext uri="{FF2B5EF4-FFF2-40B4-BE49-F238E27FC236}">
                <a16:creationId xmlns:a16="http://schemas.microsoft.com/office/drawing/2014/main" id="{2AA98954-1A96-38C7-84EF-72A349035C33}"/>
              </a:ext>
            </a:extLst>
          </p:cNvPr>
          <p:cNvSpPr>
            <a:spLocks noGrp="1"/>
          </p:cNvSpPr>
          <p:nvPr>
            <p:ph type="sldNum" sz="quarter" idx="4"/>
          </p:nvPr>
        </p:nvSpPr>
        <p:spPr/>
        <p:txBody>
          <a:bodyPr/>
          <a:lstStyle/>
          <a:p>
            <a:fld id="{49D43B8D-3A48-4AF4-9D47-972388EB9581}" type="slidenum">
              <a:rPr lang="en-FI" smtClean="0"/>
              <a:pPr/>
              <a:t>19</a:t>
            </a:fld>
            <a:endParaRPr lang="en-FI"/>
          </a:p>
        </p:txBody>
      </p:sp>
      <p:sp>
        <p:nvSpPr>
          <p:cNvPr id="4" name="Footer Placeholder 3">
            <a:extLst>
              <a:ext uri="{FF2B5EF4-FFF2-40B4-BE49-F238E27FC236}">
                <a16:creationId xmlns:a16="http://schemas.microsoft.com/office/drawing/2014/main" id="{675C5F9F-F600-8D44-4B7F-2765E0353FCA}"/>
              </a:ext>
            </a:extLst>
          </p:cNvPr>
          <p:cNvSpPr>
            <a:spLocks noGrp="1"/>
          </p:cNvSpPr>
          <p:nvPr>
            <p:ph type="ftr" sz="quarter" idx="3"/>
          </p:nvPr>
        </p:nvSpPr>
        <p:spPr/>
        <p:txBody>
          <a:bodyPr/>
          <a:lstStyle/>
          <a:p>
            <a:r>
              <a:rPr lang="fi-FI"/>
              <a:t>Referointi: Tekstistä toiseksi</a:t>
            </a:r>
            <a:endParaRPr lang="en-FI" dirty="0"/>
          </a:p>
        </p:txBody>
      </p:sp>
    </p:spTree>
    <p:extLst>
      <p:ext uri="{BB962C8B-B14F-4D97-AF65-F5344CB8AC3E}">
        <p14:creationId xmlns:p14="http://schemas.microsoft.com/office/powerpoint/2010/main" val="15240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48F717-90A9-4774-AFEE-E5F34E84CFBD}"/>
              </a:ext>
            </a:extLst>
          </p:cNvPr>
          <p:cNvSpPr>
            <a:spLocks noGrp="1"/>
          </p:cNvSpPr>
          <p:nvPr>
            <p:ph type="title"/>
          </p:nvPr>
        </p:nvSpPr>
        <p:spPr/>
        <p:txBody>
          <a:bodyPr>
            <a:normAutofit/>
          </a:bodyPr>
          <a:lstStyle/>
          <a:p>
            <a:r>
              <a:rPr lang="en-US" dirty="0" err="1">
                <a:latin typeface="Red Hat Display Black"/>
                <a:cs typeface="Arial" panose="020B0604020202020204" pitchFamily="34" charset="0"/>
              </a:rPr>
              <a:t>Tavoitteet</a:t>
            </a:r>
            <a:endParaRPr lang="en-US" sz="3200" dirty="0">
              <a:latin typeface="Red Hat Display Black"/>
              <a:cs typeface="Arial" panose="020B0604020202020204" pitchFamily="34" charset="0"/>
            </a:endParaRPr>
          </a:p>
        </p:txBody>
      </p:sp>
      <p:sp>
        <p:nvSpPr>
          <p:cNvPr id="3" name="Sisällön paikkamerkki">
            <a:extLst>
              <a:ext uri="{FF2B5EF4-FFF2-40B4-BE49-F238E27FC236}">
                <a16:creationId xmlns:a16="http://schemas.microsoft.com/office/drawing/2014/main" id="{0FC27EB7-0457-4F14-9423-4BE874D4625C}"/>
              </a:ext>
            </a:extLst>
          </p:cNvPr>
          <p:cNvSpPr>
            <a:spLocks noGrp="1"/>
          </p:cNvSpPr>
          <p:nvPr>
            <p:ph sz="half" idx="1"/>
          </p:nvPr>
        </p:nvSpPr>
        <p:spPr>
          <a:xfrm>
            <a:off x="576092" y="2169020"/>
            <a:ext cx="5859052" cy="3719937"/>
          </a:xfrm>
        </p:spPr>
        <p:txBody>
          <a:bodyPr>
            <a:normAutofit/>
          </a:bodyPr>
          <a:lstStyle/>
          <a:p>
            <a:pPr lvl="1"/>
            <a:r>
              <a:rPr lang="fi-FI" sz="1900" dirty="0">
                <a:latin typeface="Work Sans" pitchFamily="2" charset="0"/>
                <a:ea typeface="Calibri" panose="020F0502020204030204" pitchFamily="34" charset="0"/>
                <a:cs typeface="Arial" panose="020B0604020202020204" pitchFamily="34" charset="0"/>
              </a:rPr>
              <a:t>O</a:t>
            </a:r>
            <a:r>
              <a:rPr lang="fi-FI" sz="1900" dirty="0">
                <a:effectLst/>
                <a:latin typeface="Work Sans" pitchFamily="2" charset="0"/>
                <a:ea typeface="Calibri" panose="020F0502020204030204" pitchFamily="34" charset="0"/>
                <a:cs typeface="Arial" panose="020B0604020202020204" pitchFamily="34" charset="0"/>
              </a:rPr>
              <a:t>petella </a:t>
            </a:r>
            <a:r>
              <a:rPr lang="fi-FI" sz="1900" b="1" dirty="0">
                <a:effectLst/>
                <a:latin typeface="Work Sans" pitchFamily="2" charset="0"/>
                <a:ea typeface="Calibri" panose="020F0502020204030204" pitchFamily="34" charset="0"/>
                <a:cs typeface="Arial" panose="020B0604020202020204" pitchFamily="34" charset="0"/>
              </a:rPr>
              <a:t>referoimaan </a:t>
            </a:r>
            <a:r>
              <a:rPr lang="fi-FI" sz="1900" dirty="0">
                <a:effectLst/>
                <a:latin typeface="Work Sans" pitchFamily="2" charset="0"/>
                <a:ea typeface="Calibri" panose="020F0502020204030204" pitchFamily="34" charset="0"/>
                <a:cs typeface="Arial" panose="020B0604020202020204" pitchFamily="34" charset="0"/>
              </a:rPr>
              <a:t>(kirjoittamaan lyhyesti) tärkeimmät asiat</a:t>
            </a:r>
            <a:r>
              <a:rPr lang="fi-FI" sz="1900" b="1" dirty="0">
                <a:effectLst/>
                <a:latin typeface="Work Sans" pitchFamily="2" charset="0"/>
                <a:ea typeface="Calibri" panose="020F0502020204030204" pitchFamily="34" charset="0"/>
                <a:cs typeface="Arial" panose="020B0604020202020204" pitchFamily="34" charset="0"/>
              </a:rPr>
              <a:t> </a:t>
            </a:r>
            <a:r>
              <a:rPr lang="fi-FI" sz="1900" dirty="0">
                <a:effectLst/>
                <a:latin typeface="Work Sans" pitchFamily="2" charset="0"/>
                <a:ea typeface="Calibri" panose="020F0502020204030204" pitchFamily="34" charset="0"/>
                <a:cs typeface="Arial" panose="020B0604020202020204" pitchFamily="34" charset="0"/>
              </a:rPr>
              <a:t>luetusta ja kuullusta</a:t>
            </a:r>
            <a:r>
              <a:rPr lang="fi-FI" sz="1900" dirty="0">
                <a:latin typeface="Work Sans" pitchFamily="2" charset="0"/>
                <a:ea typeface="Calibri" panose="020F0502020204030204" pitchFamily="34" charset="0"/>
                <a:cs typeface="Arial" panose="020B0604020202020204" pitchFamily="34" charset="0"/>
              </a:rPr>
              <a:t> selkeästi ja ymmärrettävästi. </a:t>
            </a:r>
            <a:endParaRPr lang="fi-FI" sz="1900" dirty="0">
              <a:effectLst/>
              <a:latin typeface="Work Sans" pitchFamily="2" charset="0"/>
              <a:ea typeface="Calibri" panose="020F0502020204030204" pitchFamily="34" charset="0"/>
              <a:cs typeface="Arial" panose="020B0604020202020204" pitchFamily="34" charset="0"/>
            </a:endParaRPr>
          </a:p>
          <a:p>
            <a:pPr lvl="1"/>
            <a:r>
              <a:rPr lang="fi-FI" sz="1900" dirty="0">
                <a:latin typeface="Work Sans" pitchFamily="2" charset="0"/>
                <a:ea typeface="Calibri" panose="020F0502020204030204" pitchFamily="34" charset="0"/>
                <a:cs typeface="Arial" panose="020B0604020202020204" pitchFamily="34" charset="0"/>
              </a:rPr>
              <a:t>Saada </a:t>
            </a:r>
            <a:r>
              <a:rPr lang="fi-FI" sz="1900" b="1" dirty="0">
                <a:latin typeface="Work Sans" pitchFamily="2" charset="0"/>
                <a:ea typeface="Calibri" panose="020F0502020204030204" pitchFamily="34" charset="0"/>
                <a:cs typeface="Arial" panose="020B0604020202020204" pitchFamily="34" charset="0"/>
              </a:rPr>
              <a:t>työkaluja </a:t>
            </a:r>
            <a:r>
              <a:rPr lang="fi-FI" sz="1900" dirty="0">
                <a:latin typeface="Work Sans" pitchFamily="2" charset="0"/>
                <a:ea typeface="Calibri" panose="020F0502020204030204" pitchFamily="34" charset="0"/>
                <a:cs typeface="Arial" panose="020B0604020202020204" pitchFamily="34" charset="0"/>
              </a:rPr>
              <a:t>siihen, miten löytää t</a:t>
            </a:r>
            <a:r>
              <a:rPr lang="fi-FI" sz="1900" dirty="0">
                <a:effectLst/>
                <a:latin typeface="Work Sans" pitchFamily="2" charset="0"/>
                <a:ea typeface="Calibri" panose="020F0502020204030204" pitchFamily="34" charset="0"/>
                <a:cs typeface="Arial" panose="020B0604020202020204" pitchFamily="34" charset="0"/>
              </a:rPr>
              <a:t>ekstistä tärkeimmät asiat.</a:t>
            </a:r>
          </a:p>
          <a:p>
            <a:pPr lvl="1"/>
            <a:r>
              <a:rPr lang="fi-FI" sz="1900" dirty="0">
                <a:latin typeface="Work Sans" pitchFamily="2" charset="0"/>
                <a:ea typeface="Calibri" panose="020F0502020204030204" pitchFamily="34" charset="0"/>
                <a:cs typeface="Arial" panose="020B0604020202020204" pitchFamily="34" charset="0"/>
              </a:rPr>
              <a:t>Opiskella</a:t>
            </a:r>
            <a:r>
              <a:rPr lang="fi-FI" sz="1900" b="1" dirty="0">
                <a:effectLst/>
                <a:latin typeface="Work Sans" pitchFamily="2" charset="0"/>
                <a:ea typeface="Calibri" panose="020F0502020204030204" pitchFamily="34" charset="0"/>
                <a:cs typeface="Arial" panose="020B0604020202020204" pitchFamily="34" charset="0"/>
              </a:rPr>
              <a:t> referointitekniikan perusteet</a:t>
            </a:r>
            <a:r>
              <a:rPr lang="fi-FI" sz="1900" dirty="0">
                <a:latin typeface="Work Sans" pitchFamily="2" charset="0"/>
                <a:ea typeface="Calibri" panose="020F0502020204030204" pitchFamily="34" charset="0"/>
                <a:cs typeface="Arial" panose="020B0604020202020204" pitchFamily="34" charset="0"/>
              </a:rPr>
              <a:t>. </a:t>
            </a:r>
          </a:p>
        </p:txBody>
      </p:sp>
      <p:sp>
        <p:nvSpPr>
          <p:cNvPr id="7" name="Dian numeron paikkamerkki 6">
            <a:extLst>
              <a:ext uri="{FF2B5EF4-FFF2-40B4-BE49-F238E27FC236}">
                <a16:creationId xmlns:a16="http://schemas.microsoft.com/office/drawing/2014/main" id="{42577404-DEBB-4368-81E9-CBB23143BC78}"/>
              </a:ext>
            </a:extLst>
          </p:cNvPr>
          <p:cNvSpPr>
            <a:spLocks noGrp="1"/>
          </p:cNvSpPr>
          <p:nvPr>
            <p:ph type="sldNum" sz="quarter" idx="4"/>
          </p:nvPr>
        </p:nvSpPr>
        <p:spPr/>
        <p:txBody>
          <a:bodyPr/>
          <a:lstStyle/>
          <a:p>
            <a:fld id="{49D43B8D-3A48-4AF4-9D47-972388EB9581}" type="slidenum">
              <a:rPr lang="fi-FI" smtClean="0"/>
              <a:pPr/>
              <a:t>2</a:t>
            </a:fld>
            <a:endParaRPr lang="fi-FI"/>
          </a:p>
        </p:txBody>
      </p:sp>
      <p:pic>
        <p:nvPicPr>
          <p:cNvPr id="11" name="Sisällön paikkamerkki 10">
            <a:extLst>
              <a:ext uri="{FF2B5EF4-FFF2-40B4-BE49-F238E27FC236}">
                <a16:creationId xmlns:a16="http://schemas.microsoft.com/office/drawing/2014/main" id="{F5C8180A-1356-BE23-0F1C-2C3ED9CE7D82}"/>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8529" y="2526843"/>
            <a:ext cx="1804314" cy="1804314"/>
          </a:xfrm>
        </p:spPr>
      </p:pic>
      <p:sp>
        <p:nvSpPr>
          <p:cNvPr id="4" name="Footer Placeholder 3">
            <a:extLst>
              <a:ext uri="{FF2B5EF4-FFF2-40B4-BE49-F238E27FC236}">
                <a16:creationId xmlns:a16="http://schemas.microsoft.com/office/drawing/2014/main" id="{2B81284C-D880-8E66-1DF9-E723F737D164}"/>
              </a:ext>
            </a:extLst>
          </p:cNvPr>
          <p:cNvSpPr>
            <a:spLocks noGrp="1"/>
          </p:cNvSpPr>
          <p:nvPr>
            <p:ph type="ftr" sz="quarter" idx="3"/>
          </p:nvPr>
        </p:nvSpPr>
        <p:spPr/>
        <p:txBody>
          <a:bodyPr/>
          <a:lstStyle/>
          <a:p>
            <a:r>
              <a:rPr lang="fi-FI"/>
              <a:t>Referointi: Tekstistä toiseksi</a:t>
            </a:r>
            <a:endParaRPr lang="en-FI" dirty="0"/>
          </a:p>
        </p:txBody>
      </p:sp>
    </p:spTree>
    <p:extLst>
      <p:ext uri="{BB962C8B-B14F-4D97-AF65-F5344CB8AC3E}">
        <p14:creationId xmlns:p14="http://schemas.microsoft.com/office/powerpoint/2010/main" val="1402754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B5A03-D2A5-7435-6696-93B9F8225BEB}"/>
              </a:ext>
            </a:extLst>
          </p:cNvPr>
          <p:cNvSpPr>
            <a:spLocks noGrp="1"/>
          </p:cNvSpPr>
          <p:nvPr>
            <p:ph type="title"/>
          </p:nvPr>
        </p:nvSpPr>
        <p:spPr>
          <a:xfrm>
            <a:off x="576092" y="549049"/>
            <a:ext cx="11099815" cy="901816"/>
          </a:xfrm>
        </p:spPr>
        <p:txBody>
          <a:bodyPr>
            <a:normAutofit/>
          </a:bodyPr>
          <a:lstStyle/>
          <a:p>
            <a:r>
              <a:rPr lang="fi-FI" dirty="0"/>
              <a:t>Täydennä sitten esittelyvirkettä</a:t>
            </a:r>
            <a:endParaRPr lang="fi-FI" i="1" dirty="0"/>
          </a:p>
        </p:txBody>
      </p:sp>
      <p:sp>
        <p:nvSpPr>
          <p:cNvPr id="3" name="Sisällön paikkamerkki 2">
            <a:extLst>
              <a:ext uri="{FF2B5EF4-FFF2-40B4-BE49-F238E27FC236}">
                <a16:creationId xmlns:a16="http://schemas.microsoft.com/office/drawing/2014/main" id="{602A549C-F705-5C21-662A-A4A2B6278235}"/>
              </a:ext>
            </a:extLst>
          </p:cNvPr>
          <p:cNvSpPr>
            <a:spLocks noGrp="1"/>
          </p:cNvSpPr>
          <p:nvPr>
            <p:ph sz="half" idx="1"/>
          </p:nvPr>
        </p:nvSpPr>
        <p:spPr>
          <a:xfrm>
            <a:off x="576092" y="1743473"/>
            <a:ext cx="10305268" cy="3988815"/>
          </a:xfrm>
        </p:spPr>
        <p:txBody>
          <a:bodyPr>
            <a:noAutofit/>
          </a:bodyPr>
          <a:lstStyle/>
          <a:p>
            <a:r>
              <a:rPr lang="fi-FI" sz="1800" b="1" dirty="0"/>
              <a:t>Taustoittava virke: </a:t>
            </a:r>
            <a:r>
              <a:rPr lang="fi-FI" sz="1800" i="1" dirty="0"/>
              <a:t>Raportin arvion mukaan nykyiset toimet eivät riitä siihen, että Suomi saavuttaa ilmastotavoitteet.</a:t>
            </a:r>
          </a:p>
          <a:p>
            <a:r>
              <a:rPr lang="fi-FI" sz="1800" b="1" dirty="0"/>
              <a:t>Referaatin jäsennystä kuvaava virke: </a:t>
            </a:r>
            <a:r>
              <a:rPr lang="fi-FI" sz="1800" i="1" dirty="0"/>
              <a:t>Ensin tuodaan esiin ruoan vaikutukset ilmastopäästöihin. Seuraavaksi tarkastellaan asumisen ja liikkumisen päästöjä. Lopuksi arvioidaan tavaroiden ja palvelujen kuluttamista.</a:t>
            </a:r>
          </a:p>
          <a:p>
            <a:r>
              <a:rPr lang="fi-FI" sz="1800" b="1" dirty="0"/>
              <a:t>Sisältövirkkeet:</a:t>
            </a:r>
            <a:r>
              <a:rPr lang="fi-FI" sz="1800" dirty="0"/>
              <a:t> </a:t>
            </a:r>
            <a:r>
              <a:rPr lang="fi-FI" sz="1800" i="1" dirty="0"/>
              <a:t>Raportissa esitetään kuluttajan voivan vähentää päästöjä vaihtamalla kasvipohjaiseen ruokavalioon ja vähentämällä lihan kulutusta. Asumisessa päästöjä voi vähentää etenkin vaihtamalla lämmitysmuotoa öljylämmityksestä ja puun polttamisesta esimerkiksi kaukolämpöön ja ilmalämpöpumppuun…</a:t>
            </a:r>
          </a:p>
        </p:txBody>
      </p:sp>
      <p:sp>
        <p:nvSpPr>
          <p:cNvPr id="7" name="Dian numeron paikkamerkki 6">
            <a:extLst>
              <a:ext uri="{FF2B5EF4-FFF2-40B4-BE49-F238E27FC236}">
                <a16:creationId xmlns:a16="http://schemas.microsoft.com/office/drawing/2014/main" id="{2AA98954-1A96-38C7-84EF-72A349035C33}"/>
              </a:ext>
            </a:extLst>
          </p:cNvPr>
          <p:cNvSpPr>
            <a:spLocks noGrp="1"/>
          </p:cNvSpPr>
          <p:nvPr>
            <p:ph type="sldNum" sz="quarter" idx="4"/>
          </p:nvPr>
        </p:nvSpPr>
        <p:spPr/>
        <p:txBody>
          <a:bodyPr/>
          <a:lstStyle/>
          <a:p>
            <a:fld id="{49D43B8D-3A48-4AF4-9D47-972388EB9581}" type="slidenum">
              <a:rPr lang="en-FI" smtClean="0"/>
              <a:pPr/>
              <a:t>20</a:t>
            </a:fld>
            <a:endParaRPr lang="en-FI"/>
          </a:p>
        </p:txBody>
      </p:sp>
      <p:sp>
        <p:nvSpPr>
          <p:cNvPr id="4" name="Footer Placeholder 3">
            <a:extLst>
              <a:ext uri="{FF2B5EF4-FFF2-40B4-BE49-F238E27FC236}">
                <a16:creationId xmlns:a16="http://schemas.microsoft.com/office/drawing/2014/main" id="{69A394A0-A908-67A1-0DFE-BB9D0FA36F1C}"/>
              </a:ext>
            </a:extLst>
          </p:cNvPr>
          <p:cNvSpPr>
            <a:spLocks noGrp="1"/>
          </p:cNvSpPr>
          <p:nvPr>
            <p:ph type="ftr" sz="quarter" idx="3"/>
          </p:nvPr>
        </p:nvSpPr>
        <p:spPr/>
        <p:txBody>
          <a:bodyPr/>
          <a:lstStyle/>
          <a:p>
            <a:r>
              <a:rPr lang="fi-FI"/>
              <a:t>Referointi: Tekstistä toiseksi</a:t>
            </a:r>
            <a:endParaRPr lang="en-FI"/>
          </a:p>
        </p:txBody>
      </p:sp>
    </p:spTree>
    <p:extLst>
      <p:ext uri="{BB962C8B-B14F-4D97-AF65-F5344CB8AC3E}">
        <p14:creationId xmlns:p14="http://schemas.microsoft.com/office/powerpoint/2010/main" val="404247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51036D-CDDB-78B2-E229-096CA15B96B5}"/>
              </a:ext>
            </a:extLst>
          </p:cNvPr>
          <p:cNvSpPr>
            <a:spLocks noGrp="1"/>
          </p:cNvSpPr>
          <p:nvPr>
            <p:ph type="ctrTitle"/>
          </p:nvPr>
        </p:nvSpPr>
        <p:spPr/>
        <p:txBody>
          <a:bodyPr/>
          <a:lstStyle/>
          <a:p>
            <a:r>
              <a:rPr lang="fi-FI" dirty="0"/>
              <a:t>Referoinnin kielellisiä keinoja</a:t>
            </a:r>
          </a:p>
        </p:txBody>
      </p:sp>
      <p:sp>
        <p:nvSpPr>
          <p:cNvPr id="5" name="Footer Placeholder 4">
            <a:extLst>
              <a:ext uri="{FF2B5EF4-FFF2-40B4-BE49-F238E27FC236}">
                <a16:creationId xmlns:a16="http://schemas.microsoft.com/office/drawing/2014/main" id="{6860C2D7-A372-A088-D94B-CEFAED1ABCD1}"/>
              </a:ext>
            </a:extLst>
          </p:cNvPr>
          <p:cNvSpPr>
            <a:spLocks noGrp="1"/>
          </p:cNvSpPr>
          <p:nvPr>
            <p:ph type="ftr" sz="quarter" idx="3"/>
          </p:nvPr>
        </p:nvSpPr>
        <p:spPr/>
        <p:txBody>
          <a:bodyPr/>
          <a:lstStyle/>
          <a:p>
            <a:r>
              <a:rPr lang="fi-FI"/>
              <a:t>Referointi: Tekstistä toiseksi</a:t>
            </a:r>
            <a:endParaRPr lang="en-FI"/>
          </a:p>
        </p:txBody>
      </p:sp>
      <p:sp>
        <p:nvSpPr>
          <p:cNvPr id="6" name="Slide Number Placeholder 5">
            <a:extLst>
              <a:ext uri="{FF2B5EF4-FFF2-40B4-BE49-F238E27FC236}">
                <a16:creationId xmlns:a16="http://schemas.microsoft.com/office/drawing/2014/main" id="{416F532F-B095-0B95-2D9D-AB5316A9C9B2}"/>
              </a:ext>
            </a:extLst>
          </p:cNvPr>
          <p:cNvSpPr>
            <a:spLocks noGrp="1"/>
          </p:cNvSpPr>
          <p:nvPr>
            <p:ph type="sldNum" sz="quarter" idx="4"/>
          </p:nvPr>
        </p:nvSpPr>
        <p:spPr/>
        <p:txBody>
          <a:bodyPr/>
          <a:lstStyle/>
          <a:p>
            <a:fld id="{49D43B8D-3A48-4AF4-9D47-972388EB9581}" type="slidenum">
              <a:rPr lang="en-FI" smtClean="0"/>
              <a:pPr/>
              <a:t>21</a:t>
            </a:fld>
            <a:endParaRPr lang="en-FI"/>
          </a:p>
        </p:txBody>
      </p:sp>
    </p:spTree>
    <p:extLst>
      <p:ext uri="{BB962C8B-B14F-4D97-AF65-F5344CB8AC3E}">
        <p14:creationId xmlns:p14="http://schemas.microsoft.com/office/powerpoint/2010/main" val="574565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E0DE7-099C-43C0-B3F7-58E86FF0F77E}"/>
              </a:ext>
            </a:extLst>
          </p:cNvPr>
          <p:cNvSpPr>
            <a:spLocks noGrp="1"/>
          </p:cNvSpPr>
          <p:nvPr>
            <p:ph type="title"/>
          </p:nvPr>
        </p:nvSpPr>
        <p:spPr/>
        <p:txBody>
          <a:bodyPr/>
          <a:lstStyle/>
          <a:p>
            <a:r>
              <a:rPr lang="fi-FI" dirty="0"/>
              <a:t>Referoinnin keinoja</a:t>
            </a:r>
          </a:p>
        </p:txBody>
      </p:sp>
      <p:sp>
        <p:nvSpPr>
          <p:cNvPr id="3" name="Sisällön paikkamerkki 2">
            <a:extLst>
              <a:ext uri="{FF2B5EF4-FFF2-40B4-BE49-F238E27FC236}">
                <a16:creationId xmlns:a16="http://schemas.microsoft.com/office/drawing/2014/main" id="{36E03172-A541-7C17-2115-A1337919AF9D}"/>
              </a:ext>
            </a:extLst>
          </p:cNvPr>
          <p:cNvSpPr>
            <a:spLocks noGrp="1"/>
          </p:cNvSpPr>
          <p:nvPr>
            <p:ph sz="half" idx="1"/>
          </p:nvPr>
        </p:nvSpPr>
        <p:spPr>
          <a:xfrm>
            <a:off x="576092" y="1752604"/>
            <a:ext cx="6539892" cy="3719937"/>
          </a:xfrm>
        </p:spPr>
        <p:txBody>
          <a:bodyPr>
            <a:noAutofit/>
          </a:bodyPr>
          <a:lstStyle/>
          <a:p>
            <a:r>
              <a:rPr lang="fi-FI" sz="2000" dirty="0"/>
              <a:t>Viittaa (</a:t>
            </a:r>
            <a:r>
              <a:rPr lang="en-US" sz="2000" dirty="0">
                <a:solidFill>
                  <a:schemeClr val="tx1"/>
                </a:solidFill>
                <a:cs typeface="Arial" panose="020B0604020202020204" pitchFamily="34" charset="0"/>
              </a:rPr>
              <a:t>to refer)</a:t>
            </a:r>
            <a:r>
              <a:rPr lang="fi-FI" sz="2000" dirty="0"/>
              <a:t> referaatissa alkuperäiseen tekstiin. </a:t>
            </a:r>
          </a:p>
          <a:p>
            <a:r>
              <a:rPr lang="fi-FI" sz="2000" dirty="0"/>
              <a:t>Viittaaminen osoittaa, että kyseessä on referointi.</a:t>
            </a:r>
          </a:p>
          <a:p>
            <a:r>
              <a:rPr lang="fi-FI" sz="2000" dirty="0"/>
              <a:t>Valitse referointiin neutraaliverbi.</a:t>
            </a:r>
          </a:p>
          <a:p>
            <a:r>
              <a:rPr lang="fi-FI" sz="2000" dirty="0"/>
              <a:t>Esim. </a:t>
            </a:r>
            <a:r>
              <a:rPr lang="fi-FI" sz="2000" i="1" dirty="0"/>
              <a:t>Raportissa todetaan... Seppälä kertoo... Suomen ilmastopaneelin mukaan...</a:t>
            </a:r>
            <a:r>
              <a:rPr lang="fi-FI" sz="2000" dirty="0"/>
              <a:t> </a:t>
            </a:r>
            <a:br>
              <a:rPr lang="fi-FI" sz="2000" i="1" dirty="0"/>
            </a:br>
            <a:endParaRPr lang="fi-FI" sz="2000" i="1" dirty="0"/>
          </a:p>
        </p:txBody>
      </p:sp>
      <p:sp>
        <p:nvSpPr>
          <p:cNvPr id="7" name="Dian numeron paikkamerkki 6">
            <a:extLst>
              <a:ext uri="{FF2B5EF4-FFF2-40B4-BE49-F238E27FC236}">
                <a16:creationId xmlns:a16="http://schemas.microsoft.com/office/drawing/2014/main" id="{C28FE206-0E98-9E7D-048B-4F7469FFA97D}"/>
              </a:ext>
            </a:extLst>
          </p:cNvPr>
          <p:cNvSpPr>
            <a:spLocks noGrp="1"/>
          </p:cNvSpPr>
          <p:nvPr>
            <p:ph type="sldNum" sz="quarter" idx="4"/>
          </p:nvPr>
        </p:nvSpPr>
        <p:spPr/>
        <p:txBody>
          <a:bodyPr/>
          <a:lstStyle/>
          <a:p>
            <a:fld id="{49D43B8D-3A48-4AF4-9D47-972388EB9581}" type="slidenum">
              <a:rPr lang="en-FI" smtClean="0"/>
              <a:pPr/>
              <a:t>22</a:t>
            </a:fld>
            <a:endParaRPr lang="en-FI"/>
          </a:p>
        </p:txBody>
      </p:sp>
      <p:sp>
        <p:nvSpPr>
          <p:cNvPr id="4" name="Footer Placeholder 3">
            <a:extLst>
              <a:ext uri="{FF2B5EF4-FFF2-40B4-BE49-F238E27FC236}">
                <a16:creationId xmlns:a16="http://schemas.microsoft.com/office/drawing/2014/main" id="{1BF2EAC9-624F-280E-5569-1E518225427A}"/>
              </a:ext>
            </a:extLst>
          </p:cNvPr>
          <p:cNvSpPr>
            <a:spLocks noGrp="1"/>
          </p:cNvSpPr>
          <p:nvPr>
            <p:ph type="ftr" sz="quarter" idx="3"/>
          </p:nvPr>
        </p:nvSpPr>
        <p:spPr/>
        <p:txBody>
          <a:bodyPr/>
          <a:lstStyle/>
          <a:p>
            <a:r>
              <a:rPr lang="fi-FI"/>
              <a:t>Referointi: Tekstistä toiseksi</a:t>
            </a:r>
            <a:endParaRPr lang="en-FI"/>
          </a:p>
        </p:txBody>
      </p:sp>
      <p:pic>
        <p:nvPicPr>
          <p:cNvPr id="10" name="Sisällön paikkamerkki 7">
            <a:extLst>
              <a:ext uri="{FF2B5EF4-FFF2-40B4-BE49-F238E27FC236}">
                <a16:creationId xmlns:a16="http://schemas.microsoft.com/office/drawing/2014/main" id="{AF0441C2-0D94-593C-D820-09CC4704C0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9314" y="2637990"/>
            <a:ext cx="1582020" cy="1582020"/>
          </a:xfrm>
          <a:prstGeom prst="rect">
            <a:avLst/>
          </a:prstGeom>
        </p:spPr>
      </p:pic>
    </p:spTree>
    <p:extLst>
      <p:ext uri="{BB962C8B-B14F-4D97-AF65-F5344CB8AC3E}">
        <p14:creationId xmlns:p14="http://schemas.microsoft.com/office/powerpoint/2010/main" val="3410771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E0DE7-099C-43C0-B3F7-58E86FF0F77E}"/>
              </a:ext>
            </a:extLst>
          </p:cNvPr>
          <p:cNvSpPr>
            <a:spLocks noGrp="1"/>
          </p:cNvSpPr>
          <p:nvPr>
            <p:ph type="title"/>
          </p:nvPr>
        </p:nvSpPr>
        <p:spPr>
          <a:xfrm>
            <a:off x="576092" y="457201"/>
            <a:ext cx="6539891" cy="490194"/>
          </a:xfrm>
        </p:spPr>
        <p:txBody>
          <a:bodyPr>
            <a:normAutofit fontScale="90000"/>
          </a:bodyPr>
          <a:lstStyle/>
          <a:p>
            <a:r>
              <a:rPr lang="fi-FI" dirty="0"/>
              <a:t>Referoinnin keinoja</a:t>
            </a:r>
          </a:p>
        </p:txBody>
      </p:sp>
      <p:sp>
        <p:nvSpPr>
          <p:cNvPr id="3" name="Sisällön paikkamerkki 2">
            <a:extLst>
              <a:ext uri="{FF2B5EF4-FFF2-40B4-BE49-F238E27FC236}">
                <a16:creationId xmlns:a16="http://schemas.microsoft.com/office/drawing/2014/main" id="{36E03172-A541-7C17-2115-A1337919AF9D}"/>
              </a:ext>
            </a:extLst>
          </p:cNvPr>
          <p:cNvSpPr>
            <a:spLocks noGrp="1"/>
          </p:cNvSpPr>
          <p:nvPr>
            <p:ph sz="half" idx="1"/>
          </p:nvPr>
        </p:nvSpPr>
        <p:spPr>
          <a:xfrm>
            <a:off x="576092" y="1197864"/>
            <a:ext cx="6539892" cy="4462271"/>
          </a:xfrm>
        </p:spPr>
        <p:txBody>
          <a:bodyPr>
            <a:noAutofit/>
          </a:bodyPr>
          <a:lstStyle/>
          <a:p>
            <a:r>
              <a:rPr lang="fi-FI" sz="1600" b="1" dirty="0">
                <a:effectLst/>
                <a:ea typeface="Times New Roman" panose="02020603050405020304" pitchFamily="18" charset="0"/>
              </a:rPr>
              <a:t>Kirjoittajan mukaan </a:t>
            </a:r>
            <a:r>
              <a:rPr lang="fi-FI" sz="1600" dirty="0">
                <a:effectLst/>
                <a:ea typeface="Times New Roman" panose="02020603050405020304" pitchFamily="18" charset="0"/>
              </a:rPr>
              <a:t>-rakenne</a:t>
            </a:r>
            <a:r>
              <a:rPr lang="fi-FI" sz="1600" dirty="0">
                <a:ea typeface="Times New Roman" panose="02020603050405020304" pitchFamily="18" charset="0"/>
              </a:rPr>
              <a:t>: </a:t>
            </a:r>
            <a:r>
              <a:rPr lang="fi-FI" sz="1600" i="1" dirty="0">
                <a:ea typeface="Times New Roman" panose="02020603050405020304" pitchFamily="18" charset="0"/>
              </a:rPr>
              <a:t>Raportin mukaan kasvisperäinen ruokavalio vähentää päästöjä.</a:t>
            </a:r>
          </a:p>
          <a:p>
            <a:r>
              <a:rPr lang="fi-FI" sz="1600" b="1" dirty="0">
                <a:effectLst/>
                <a:ea typeface="Times New Roman" panose="02020603050405020304" pitchFamily="18" charset="0"/>
              </a:rPr>
              <a:t>Että-lause: </a:t>
            </a:r>
            <a:r>
              <a:rPr lang="fi-FI" sz="1600" b="1" dirty="0">
                <a:ea typeface="Times New Roman" panose="02020603050405020304" pitchFamily="18" charset="0"/>
              </a:rPr>
              <a:t> </a:t>
            </a:r>
            <a:r>
              <a:rPr lang="fi-FI" sz="1600" i="1" dirty="0">
                <a:ea typeface="Times New Roman" panose="02020603050405020304" pitchFamily="18" charset="0"/>
              </a:rPr>
              <a:t>Raportissa esitetään, että kuluttaja voi vähentää päästöjä vaihtamalla kasvisperäiseen ruokavalioon.</a:t>
            </a:r>
          </a:p>
          <a:p>
            <a:r>
              <a:rPr lang="fi-FI" sz="1600" b="1" dirty="0">
                <a:effectLst/>
                <a:ea typeface="Times New Roman" panose="02020603050405020304" pitchFamily="18" charset="0"/>
              </a:rPr>
              <a:t>Lauseenvastike: </a:t>
            </a:r>
            <a:r>
              <a:rPr lang="fi-FI" sz="1600" i="1" dirty="0">
                <a:effectLst/>
                <a:ea typeface="Times New Roman" panose="02020603050405020304" pitchFamily="18" charset="0"/>
              </a:rPr>
              <a:t>Raportissa esitetään kasvisperäisen ruokavalion vähentävän päästöjä.</a:t>
            </a:r>
          </a:p>
          <a:p>
            <a:r>
              <a:rPr lang="fi-FI" sz="1600" b="1" dirty="0">
                <a:effectLst/>
                <a:ea typeface="Times New Roman" panose="02020603050405020304" pitchFamily="18" charset="0"/>
              </a:rPr>
              <a:t>Tiivistetty kuvaus: </a:t>
            </a:r>
            <a:r>
              <a:rPr lang="fi-FI" sz="1600" i="1" dirty="0">
                <a:effectLst/>
                <a:ea typeface="Times New Roman" panose="02020603050405020304" pitchFamily="18" charset="0"/>
              </a:rPr>
              <a:t>Raportti arvioi kasvisperäisen ruokavalion vähäpäästöisemmäksi kuin sekasyönnin.</a:t>
            </a:r>
            <a:endParaRPr lang="fi-FI" sz="1600" dirty="0">
              <a:effectLst/>
              <a:ea typeface="Times New Roman" panose="02020603050405020304" pitchFamily="18" charset="0"/>
            </a:endParaRPr>
          </a:p>
          <a:p>
            <a:r>
              <a:rPr lang="fi-FI" sz="1600" b="1" dirty="0"/>
              <a:t>Sitaatti</a:t>
            </a:r>
            <a:r>
              <a:rPr lang="fi-FI" sz="1600" dirty="0"/>
              <a:t>, lainaus sanasta sanaan: </a:t>
            </a:r>
            <a:r>
              <a:rPr lang="fi-FI" sz="1600" i="1" dirty="0"/>
              <a:t>Ilmastopaneeli toteaa: ”kuluttajien roolin vahvistamiselle on ilmastopolitiikassa selkeä tarve”. </a:t>
            </a:r>
            <a:r>
              <a:rPr lang="fi-FI" sz="1600" dirty="0"/>
              <a:t>Muista lainausmerkit!</a:t>
            </a:r>
            <a:endParaRPr lang="fi-FI" sz="1600" i="1" dirty="0"/>
          </a:p>
        </p:txBody>
      </p:sp>
      <p:sp>
        <p:nvSpPr>
          <p:cNvPr id="7" name="Dian numeron paikkamerkki 6">
            <a:extLst>
              <a:ext uri="{FF2B5EF4-FFF2-40B4-BE49-F238E27FC236}">
                <a16:creationId xmlns:a16="http://schemas.microsoft.com/office/drawing/2014/main" id="{C28FE206-0E98-9E7D-048B-4F7469FFA97D}"/>
              </a:ext>
            </a:extLst>
          </p:cNvPr>
          <p:cNvSpPr>
            <a:spLocks noGrp="1"/>
          </p:cNvSpPr>
          <p:nvPr>
            <p:ph type="sldNum" sz="quarter" idx="4"/>
          </p:nvPr>
        </p:nvSpPr>
        <p:spPr/>
        <p:txBody>
          <a:bodyPr/>
          <a:lstStyle/>
          <a:p>
            <a:fld id="{49D43B8D-3A48-4AF4-9D47-972388EB9581}" type="slidenum">
              <a:rPr lang="en-FI" smtClean="0"/>
              <a:pPr/>
              <a:t>23</a:t>
            </a:fld>
            <a:endParaRPr lang="en-FI"/>
          </a:p>
        </p:txBody>
      </p:sp>
      <p:sp>
        <p:nvSpPr>
          <p:cNvPr id="4" name="Footer Placeholder 3">
            <a:extLst>
              <a:ext uri="{FF2B5EF4-FFF2-40B4-BE49-F238E27FC236}">
                <a16:creationId xmlns:a16="http://schemas.microsoft.com/office/drawing/2014/main" id="{280991EE-BC41-D986-42FB-232BC2D46E6C}"/>
              </a:ext>
            </a:extLst>
          </p:cNvPr>
          <p:cNvSpPr>
            <a:spLocks noGrp="1"/>
          </p:cNvSpPr>
          <p:nvPr>
            <p:ph type="ftr" sz="quarter" idx="3"/>
          </p:nvPr>
        </p:nvSpPr>
        <p:spPr/>
        <p:txBody>
          <a:bodyPr/>
          <a:lstStyle/>
          <a:p>
            <a:r>
              <a:rPr lang="fi-FI"/>
              <a:t>Referointi: Tekstistä toiseksi</a:t>
            </a:r>
            <a:endParaRPr lang="en-FI"/>
          </a:p>
        </p:txBody>
      </p:sp>
      <p:pic>
        <p:nvPicPr>
          <p:cNvPr id="9" name="Sisällön paikkamerkki 7">
            <a:extLst>
              <a:ext uri="{FF2B5EF4-FFF2-40B4-BE49-F238E27FC236}">
                <a16:creationId xmlns:a16="http://schemas.microsoft.com/office/drawing/2014/main" id="{94E6C271-D151-F9CC-8A4D-33AF19F1126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9314" y="2637990"/>
            <a:ext cx="1582020" cy="1582020"/>
          </a:xfrm>
          <a:prstGeom prst="rect">
            <a:avLst/>
          </a:prstGeom>
        </p:spPr>
      </p:pic>
    </p:spTree>
    <p:extLst>
      <p:ext uri="{BB962C8B-B14F-4D97-AF65-F5344CB8AC3E}">
        <p14:creationId xmlns:p14="http://schemas.microsoft.com/office/powerpoint/2010/main" val="340548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B5A03-D2A5-7435-6696-93B9F8225BEB}"/>
              </a:ext>
            </a:extLst>
          </p:cNvPr>
          <p:cNvSpPr>
            <a:spLocks noGrp="1"/>
          </p:cNvSpPr>
          <p:nvPr>
            <p:ph type="title"/>
          </p:nvPr>
        </p:nvSpPr>
        <p:spPr/>
        <p:txBody>
          <a:bodyPr>
            <a:normAutofit/>
          </a:bodyPr>
          <a:lstStyle/>
          <a:p>
            <a:r>
              <a:rPr lang="fi-FI" dirty="0"/>
              <a:t>Referointiverbejä </a:t>
            </a:r>
            <a:r>
              <a:rPr lang="fi-FI" dirty="0">
                <a:solidFill>
                  <a:schemeClr val="tx1">
                    <a:lumMod val="60000"/>
                    <a:lumOff val="40000"/>
                  </a:schemeClr>
                </a:solidFill>
              </a:rPr>
              <a:t>1/2</a:t>
            </a:r>
            <a:endParaRPr lang="fi-FI" dirty="0"/>
          </a:p>
        </p:txBody>
      </p:sp>
      <p:sp>
        <p:nvSpPr>
          <p:cNvPr id="4" name="Footer Placeholder 3">
            <a:extLst>
              <a:ext uri="{FF2B5EF4-FFF2-40B4-BE49-F238E27FC236}">
                <a16:creationId xmlns:a16="http://schemas.microsoft.com/office/drawing/2014/main" id="{7F6ADF88-05C4-B259-234D-06C865550EA4}"/>
              </a:ext>
            </a:extLst>
          </p:cNvPr>
          <p:cNvSpPr>
            <a:spLocks noGrp="1"/>
          </p:cNvSpPr>
          <p:nvPr>
            <p:ph type="ftr" sz="quarter" idx="11"/>
          </p:nvPr>
        </p:nvSpPr>
        <p:spPr/>
        <p:txBody>
          <a:bodyPr/>
          <a:lstStyle/>
          <a:p>
            <a:r>
              <a:rPr lang="fi-FI"/>
              <a:t>Referointi: Tekstistä toiseksi</a:t>
            </a:r>
            <a:endParaRPr lang="en-FI"/>
          </a:p>
        </p:txBody>
      </p:sp>
      <p:sp>
        <p:nvSpPr>
          <p:cNvPr id="5" name="Text Placeholder 4">
            <a:extLst>
              <a:ext uri="{FF2B5EF4-FFF2-40B4-BE49-F238E27FC236}">
                <a16:creationId xmlns:a16="http://schemas.microsoft.com/office/drawing/2014/main" id="{53D8D3CB-280B-32C6-961F-615F80EFE528}"/>
              </a:ext>
            </a:extLst>
          </p:cNvPr>
          <p:cNvSpPr>
            <a:spLocks noGrp="1"/>
          </p:cNvSpPr>
          <p:nvPr>
            <p:ph type="body" sz="quarter" idx="13"/>
          </p:nvPr>
        </p:nvSpPr>
        <p:spPr/>
        <p:txBody>
          <a:bodyPr/>
          <a:lstStyle/>
          <a:p>
            <a:r>
              <a:rPr lang="fi-FI" sz="2000" dirty="0"/>
              <a:t>Kuvailevia verbejä:</a:t>
            </a:r>
          </a:p>
        </p:txBody>
      </p:sp>
      <p:sp>
        <p:nvSpPr>
          <p:cNvPr id="3" name="Sisällön paikkamerkki 2">
            <a:extLst>
              <a:ext uri="{FF2B5EF4-FFF2-40B4-BE49-F238E27FC236}">
                <a16:creationId xmlns:a16="http://schemas.microsoft.com/office/drawing/2014/main" id="{602A549C-F705-5C21-662A-A4A2B6278235}"/>
              </a:ext>
            </a:extLst>
          </p:cNvPr>
          <p:cNvSpPr>
            <a:spLocks noGrp="1"/>
          </p:cNvSpPr>
          <p:nvPr>
            <p:ph sz="half" idx="1"/>
          </p:nvPr>
        </p:nvSpPr>
        <p:spPr/>
        <p:txBody>
          <a:bodyPr>
            <a:noAutofit/>
          </a:bodyPr>
          <a:lstStyle/>
          <a:p>
            <a:pPr>
              <a:spcAft>
                <a:spcPts val="1100"/>
              </a:spcAft>
            </a:pPr>
            <a:r>
              <a:rPr lang="fi-FI" sz="2000" dirty="0">
                <a:effectLst/>
                <a:ea typeface="Calibri" panose="020F0502020204030204" pitchFamily="34" charset="0"/>
                <a:cs typeface="Times New Roman" panose="02020603050405020304" pitchFamily="18" charset="0"/>
              </a:rPr>
              <a:t>todeta, sanoa, kirjoittaa, kertoa, korostaa, esittää, mainita, tarkastella, havaita, huomauttaa, ilmaista, jatkaa, kuvata, käsitellä, lausua, lisätä, selostaa, verrata, luetella, nimetä, kiinnittää huomiota, tuoda esille/julki, yhtyä jonkun ajatuksiin, olla jotakin mieltä… </a:t>
            </a:r>
            <a:endParaRPr lang="fi-FI" sz="1600" i="1" dirty="0">
              <a:effectLst/>
              <a:ea typeface="Calibri" panose="020F0502020204030204" pitchFamily="34" charset="0"/>
              <a:cs typeface="Times New Roman" panose="02020603050405020304" pitchFamily="18" charset="0"/>
            </a:endParaRPr>
          </a:p>
        </p:txBody>
      </p:sp>
      <p:sp>
        <p:nvSpPr>
          <p:cNvPr id="7" name="Dian numeron paikkamerkki 6">
            <a:extLst>
              <a:ext uri="{FF2B5EF4-FFF2-40B4-BE49-F238E27FC236}">
                <a16:creationId xmlns:a16="http://schemas.microsoft.com/office/drawing/2014/main" id="{2AA98954-1A96-38C7-84EF-72A349035C33}"/>
              </a:ext>
            </a:extLst>
          </p:cNvPr>
          <p:cNvSpPr>
            <a:spLocks noGrp="1"/>
          </p:cNvSpPr>
          <p:nvPr>
            <p:ph type="sldNum" sz="quarter" idx="12"/>
          </p:nvPr>
        </p:nvSpPr>
        <p:spPr/>
        <p:txBody>
          <a:bodyPr/>
          <a:lstStyle/>
          <a:p>
            <a:fld id="{49D43B8D-3A48-4AF4-9D47-972388EB9581}" type="slidenum">
              <a:rPr lang="en-FI" smtClean="0"/>
              <a:pPr/>
              <a:t>24</a:t>
            </a:fld>
            <a:endParaRPr lang="en-FI"/>
          </a:p>
        </p:txBody>
      </p:sp>
    </p:spTree>
    <p:extLst>
      <p:ext uri="{BB962C8B-B14F-4D97-AF65-F5344CB8AC3E}">
        <p14:creationId xmlns:p14="http://schemas.microsoft.com/office/powerpoint/2010/main" val="1183397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B5A03-D2A5-7435-6696-93B9F8225BEB}"/>
              </a:ext>
            </a:extLst>
          </p:cNvPr>
          <p:cNvSpPr>
            <a:spLocks noGrp="1"/>
          </p:cNvSpPr>
          <p:nvPr>
            <p:ph type="title"/>
          </p:nvPr>
        </p:nvSpPr>
        <p:spPr/>
        <p:txBody>
          <a:bodyPr>
            <a:normAutofit/>
          </a:bodyPr>
          <a:lstStyle/>
          <a:p>
            <a:r>
              <a:rPr lang="fi-FI" dirty="0"/>
              <a:t>Referointiverbejä </a:t>
            </a:r>
            <a:r>
              <a:rPr lang="fi-FI" dirty="0">
                <a:solidFill>
                  <a:schemeClr val="tx1">
                    <a:lumMod val="60000"/>
                    <a:lumOff val="40000"/>
                  </a:schemeClr>
                </a:solidFill>
              </a:rPr>
              <a:t>2/2</a:t>
            </a:r>
            <a:endParaRPr lang="fi-FI" dirty="0"/>
          </a:p>
        </p:txBody>
      </p:sp>
      <p:sp>
        <p:nvSpPr>
          <p:cNvPr id="5" name="Text Placeholder 4">
            <a:extLst>
              <a:ext uri="{FF2B5EF4-FFF2-40B4-BE49-F238E27FC236}">
                <a16:creationId xmlns:a16="http://schemas.microsoft.com/office/drawing/2014/main" id="{AC436F2C-EE3D-4789-E0B4-4A703893E0D1}"/>
              </a:ext>
            </a:extLst>
          </p:cNvPr>
          <p:cNvSpPr>
            <a:spLocks noGrp="1"/>
          </p:cNvSpPr>
          <p:nvPr>
            <p:ph type="body" sz="quarter" idx="13"/>
          </p:nvPr>
        </p:nvSpPr>
        <p:spPr/>
        <p:txBody>
          <a:bodyPr/>
          <a:lstStyle/>
          <a:p>
            <a:r>
              <a:rPr lang="fi-FI" sz="2000" dirty="0">
                <a:effectLst/>
                <a:ea typeface="Calibri" panose="020F0502020204030204" pitchFamily="34" charset="0"/>
                <a:cs typeface="Times New Roman" panose="02020603050405020304" pitchFamily="18" charset="0"/>
              </a:rPr>
              <a:t>Asennoitumista ilmaisevia verbejä:</a:t>
            </a:r>
            <a:endParaRPr lang="fi-FI" sz="2000" dirty="0"/>
          </a:p>
        </p:txBody>
      </p:sp>
      <p:sp>
        <p:nvSpPr>
          <p:cNvPr id="3" name="Sisällön paikkamerkki 2">
            <a:extLst>
              <a:ext uri="{FF2B5EF4-FFF2-40B4-BE49-F238E27FC236}">
                <a16:creationId xmlns:a16="http://schemas.microsoft.com/office/drawing/2014/main" id="{602A549C-F705-5C21-662A-A4A2B6278235}"/>
              </a:ext>
            </a:extLst>
          </p:cNvPr>
          <p:cNvSpPr>
            <a:spLocks noGrp="1"/>
          </p:cNvSpPr>
          <p:nvPr>
            <p:ph sz="half" idx="1"/>
          </p:nvPr>
        </p:nvSpPr>
        <p:spPr/>
        <p:txBody>
          <a:bodyPr>
            <a:noAutofit/>
          </a:bodyPr>
          <a:lstStyle/>
          <a:p>
            <a:pPr>
              <a:spcAft>
                <a:spcPts val="1100"/>
              </a:spcAft>
            </a:pPr>
            <a:r>
              <a:rPr lang="fi-FI" sz="2000" dirty="0">
                <a:effectLst/>
                <a:ea typeface="Calibri" panose="020F0502020204030204" pitchFamily="34" charset="0"/>
                <a:cs typeface="Times New Roman" panose="02020603050405020304" pitchFamily="18" charset="0"/>
              </a:rPr>
              <a:t>väittää, luulee, sanoo aivan oikein, kiistää, kumota, myöntää, vastustaa, nimittää, kutsua, ehdottaa, suositella, olettaa…</a:t>
            </a:r>
          </a:p>
        </p:txBody>
      </p:sp>
      <p:sp>
        <p:nvSpPr>
          <p:cNvPr id="4" name="Footer Placeholder 3">
            <a:extLst>
              <a:ext uri="{FF2B5EF4-FFF2-40B4-BE49-F238E27FC236}">
                <a16:creationId xmlns:a16="http://schemas.microsoft.com/office/drawing/2014/main" id="{7F6ADF88-05C4-B259-234D-06C865550EA4}"/>
              </a:ext>
            </a:extLst>
          </p:cNvPr>
          <p:cNvSpPr>
            <a:spLocks noGrp="1"/>
          </p:cNvSpPr>
          <p:nvPr>
            <p:ph type="ftr" sz="quarter" idx="11"/>
          </p:nvPr>
        </p:nvSpPr>
        <p:spPr/>
        <p:txBody>
          <a:bodyPr/>
          <a:lstStyle/>
          <a:p>
            <a:r>
              <a:rPr lang="fi-FI"/>
              <a:t>Referointi: Tekstistä toiseksi</a:t>
            </a:r>
            <a:endParaRPr lang="en-FI"/>
          </a:p>
        </p:txBody>
      </p:sp>
      <p:sp>
        <p:nvSpPr>
          <p:cNvPr id="7" name="Dian numeron paikkamerkki 6">
            <a:extLst>
              <a:ext uri="{FF2B5EF4-FFF2-40B4-BE49-F238E27FC236}">
                <a16:creationId xmlns:a16="http://schemas.microsoft.com/office/drawing/2014/main" id="{2AA98954-1A96-38C7-84EF-72A349035C33}"/>
              </a:ext>
            </a:extLst>
          </p:cNvPr>
          <p:cNvSpPr>
            <a:spLocks noGrp="1"/>
          </p:cNvSpPr>
          <p:nvPr>
            <p:ph type="sldNum" sz="quarter" idx="12"/>
          </p:nvPr>
        </p:nvSpPr>
        <p:spPr/>
        <p:txBody>
          <a:bodyPr/>
          <a:lstStyle/>
          <a:p>
            <a:fld id="{49D43B8D-3A48-4AF4-9D47-972388EB9581}" type="slidenum">
              <a:rPr lang="en-FI" smtClean="0"/>
              <a:pPr/>
              <a:t>25</a:t>
            </a:fld>
            <a:endParaRPr lang="en-FI"/>
          </a:p>
        </p:txBody>
      </p:sp>
    </p:spTree>
    <p:extLst>
      <p:ext uri="{BB962C8B-B14F-4D97-AF65-F5344CB8AC3E}">
        <p14:creationId xmlns:p14="http://schemas.microsoft.com/office/powerpoint/2010/main" val="453910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B5A03-D2A5-7435-6696-93B9F8225BEB}"/>
              </a:ext>
            </a:extLst>
          </p:cNvPr>
          <p:cNvSpPr>
            <a:spLocks noGrp="1"/>
          </p:cNvSpPr>
          <p:nvPr>
            <p:ph type="title"/>
          </p:nvPr>
        </p:nvSpPr>
        <p:spPr/>
        <p:txBody>
          <a:bodyPr>
            <a:normAutofit/>
          </a:bodyPr>
          <a:lstStyle/>
          <a:p>
            <a:r>
              <a:rPr lang="fi-FI" dirty="0"/>
              <a:t>Referointiverbin valinnasta</a:t>
            </a:r>
          </a:p>
        </p:txBody>
      </p:sp>
      <p:sp>
        <p:nvSpPr>
          <p:cNvPr id="3" name="Sisällön paikkamerkki 2">
            <a:extLst>
              <a:ext uri="{FF2B5EF4-FFF2-40B4-BE49-F238E27FC236}">
                <a16:creationId xmlns:a16="http://schemas.microsoft.com/office/drawing/2014/main" id="{602A549C-F705-5C21-662A-A4A2B6278235}"/>
              </a:ext>
            </a:extLst>
          </p:cNvPr>
          <p:cNvSpPr>
            <a:spLocks noGrp="1"/>
          </p:cNvSpPr>
          <p:nvPr>
            <p:ph sz="half" idx="1"/>
          </p:nvPr>
        </p:nvSpPr>
        <p:spPr/>
        <p:txBody>
          <a:bodyPr>
            <a:noAutofit/>
          </a:bodyPr>
          <a:lstStyle/>
          <a:p>
            <a:pPr>
              <a:spcAft>
                <a:spcPts val="1100"/>
              </a:spcAft>
            </a:pPr>
            <a:r>
              <a:rPr lang="fi-FI" sz="2000" dirty="0">
                <a:effectLst/>
                <a:ea typeface="Calibri" panose="020F0502020204030204" pitchFamily="34" charset="0"/>
                <a:cs typeface="Times New Roman" panose="02020603050405020304" pitchFamily="18" charset="0"/>
              </a:rPr>
              <a:t>Referoinnissa käytetään yleensä neutraaleja verbejä. Kantaaottavan verbin käyttö pitää aina perustella. Verbillä voi myös kertoa, miten isossa roolissa referoitu asia on alkuperäisessä tekstissä. </a:t>
            </a:r>
          </a:p>
          <a:p>
            <a:pPr>
              <a:spcAft>
                <a:spcPts val="1100"/>
              </a:spcAft>
            </a:pPr>
            <a:r>
              <a:rPr lang="fi-FI" sz="2000" dirty="0">
                <a:effectLst/>
                <a:ea typeface="Calibri" panose="020F0502020204030204" pitchFamily="34" charset="0"/>
                <a:cs typeface="Times New Roman" panose="02020603050405020304" pitchFamily="18" charset="0"/>
              </a:rPr>
              <a:t>Tarkista verbin merkitys</a:t>
            </a:r>
            <a:r>
              <a:rPr lang="fi-FI" sz="2000" dirty="0">
                <a:ea typeface="Calibri" panose="020F0502020204030204" pitchFamily="34" charset="0"/>
                <a:cs typeface="Times New Roman" panose="02020603050405020304" pitchFamily="18" charset="0"/>
              </a:rPr>
              <a:t> </a:t>
            </a:r>
            <a:r>
              <a:rPr lang="fi-FI" sz="2000" dirty="0">
                <a:ea typeface="Calibri" panose="020F0502020204030204" pitchFamily="34" charset="0"/>
                <a:cs typeface="Times New Roman" panose="02020603050405020304" pitchFamily="18" charset="0"/>
                <a:hlinkClick r:id="rId2"/>
              </a:rPr>
              <a:t>Kielitoimiston sanakirjasta</a:t>
            </a:r>
            <a:r>
              <a:rPr lang="fi-FI" sz="2000" dirty="0">
                <a:ea typeface="Calibri" panose="020F0502020204030204" pitchFamily="34" charset="0"/>
                <a:cs typeface="Times New Roman" panose="02020603050405020304" pitchFamily="18" charset="0"/>
              </a:rPr>
              <a:t> tai </a:t>
            </a:r>
            <a:r>
              <a:rPr lang="fi-FI" sz="2000" dirty="0" err="1">
                <a:ea typeface="Calibri" panose="020F0502020204030204" pitchFamily="34" charset="0"/>
                <a:cs typeface="Times New Roman" panose="02020603050405020304" pitchFamily="18" charset="0"/>
                <a:hlinkClick r:id="rId3"/>
              </a:rPr>
              <a:t>ConLexiksestä</a:t>
            </a:r>
            <a:r>
              <a:rPr lang="fi-FI" sz="2000" dirty="0">
                <a:ea typeface="Calibri" panose="020F0502020204030204" pitchFamily="34" charset="0"/>
                <a:cs typeface="Times New Roman" panose="02020603050405020304" pitchFamily="18" charset="0"/>
              </a:rPr>
              <a:t>.</a:t>
            </a:r>
            <a:endParaRPr lang="fi-FI" sz="2000" dirty="0">
              <a:effectLst/>
              <a:ea typeface="Calibri" panose="020F0502020204030204" pitchFamily="34" charset="0"/>
              <a:cs typeface="Times New Roman" panose="02020603050405020304" pitchFamily="18" charset="0"/>
            </a:endParaRPr>
          </a:p>
          <a:p>
            <a:pPr>
              <a:spcAft>
                <a:spcPts val="1100"/>
              </a:spcAft>
            </a:pPr>
            <a:endParaRPr lang="fi-FI" sz="1500" i="1"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F6ADF88-05C4-B259-234D-06C865550EA4}"/>
              </a:ext>
            </a:extLst>
          </p:cNvPr>
          <p:cNvSpPr>
            <a:spLocks noGrp="1"/>
          </p:cNvSpPr>
          <p:nvPr>
            <p:ph type="ftr" sz="quarter" idx="11"/>
          </p:nvPr>
        </p:nvSpPr>
        <p:spPr/>
        <p:txBody>
          <a:bodyPr/>
          <a:lstStyle/>
          <a:p>
            <a:r>
              <a:rPr lang="fi-FI"/>
              <a:t>Referointi: Tekstistä toiseksi</a:t>
            </a:r>
            <a:endParaRPr lang="en-FI"/>
          </a:p>
        </p:txBody>
      </p:sp>
      <p:sp>
        <p:nvSpPr>
          <p:cNvPr id="7" name="Dian numeron paikkamerkki 6">
            <a:extLst>
              <a:ext uri="{FF2B5EF4-FFF2-40B4-BE49-F238E27FC236}">
                <a16:creationId xmlns:a16="http://schemas.microsoft.com/office/drawing/2014/main" id="{2AA98954-1A96-38C7-84EF-72A349035C33}"/>
              </a:ext>
            </a:extLst>
          </p:cNvPr>
          <p:cNvSpPr>
            <a:spLocks noGrp="1"/>
          </p:cNvSpPr>
          <p:nvPr>
            <p:ph type="sldNum" sz="quarter" idx="12"/>
          </p:nvPr>
        </p:nvSpPr>
        <p:spPr/>
        <p:txBody>
          <a:bodyPr/>
          <a:lstStyle/>
          <a:p>
            <a:fld id="{49D43B8D-3A48-4AF4-9D47-972388EB9581}" type="slidenum">
              <a:rPr lang="en-FI" smtClean="0"/>
              <a:pPr/>
              <a:t>26</a:t>
            </a:fld>
            <a:endParaRPr lang="en-FI"/>
          </a:p>
        </p:txBody>
      </p:sp>
    </p:spTree>
    <p:extLst>
      <p:ext uri="{BB962C8B-B14F-4D97-AF65-F5344CB8AC3E}">
        <p14:creationId xmlns:p14="http://schemas.microsoft.com/office/powerpoint/2010/main" val="8851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B5ABBC-1CAF-4FB8-9E31-85F41C769C61}"/>
              </a:ext>
            </a:extLst>
          </p:cNvPr>
          <p:cNvSpPr/>
          <p:nvPr/>
        </p:nvSpPr>
        <p:spPr>
          <a:xfrm>
            <a:off x="7415978" y="0"/>
            <a:ext cx="477602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363BDFC8-FE33-40A2-B6F8-9C842FDB1C4F}"/>
              </a:ext>
            </a:extLst>
          </p:cNvPr>
          <p:cNvSpPr>
            <a:spLocks noGrp="1"/>
          </p:cNvSpPr>
          <p:nvPr>
            <p:ph type="title"/>
          </p:nvPr>
        </p:nvSpPr>
        <p:spPr>
          <a:xfrm>
            <a:off x="576092" y="549049"/>
            <a:ext cx="6729964" cy="676248"/>
          </a:xfrm>
        </p:spPr>
        <p:txBody>
          <a:bodyPr>
            <a:normAutofit/>
          </a:bodyPr>
          <a:lstStyle/>
          <a:p>
            <a:r>
              <a:rPr lang="fi-FI" sz="2800" dirty="0"/>
              <a:t>Referointiverbien merkityseroja</a:t>
            </a:r>
          </a:p>
        </p:txBody>
      </p:sp>
      <p:sp>
        <p:nvSpPr>
          <p:cNvPr id="3" name="Content Placeholder 2">
            <a:extLst>
              <a:ext uri="{FF2B5EF4-FFF2-40B4-BE49-F238E27FC236}">
                <a16:creationId xmlns:a16="http://schemas.microsoft.com/office/drawing/2014/main" id="{FC77C0AF-8E15-4976-8795-F3838029A515}"/>
              </a:ext>
            </a:extLst>
          </p:cNvPr>
          <p:cNvSpPr>
            <a:spLocks noGrp="1"/>
          </p:cNvSpPr>
          <p:nvPr>
            <p:ph sz="half" idx="1"/>
          </p:nvPr>
        </p:nvSpPr>
        <p:spPr>
          <a:xfrm>
            <a:off x="576091" y="1627631"/>
            <a:ext cx="6539892" cy="4261327"/>
          </a:xfrm>
        </p:spPr>
        <p:txBody>
          <a:bodyPr>
            <a:normAutofit/>
          </a:bodyPr>
          <a:lstStyle/>
          <a:p>
            <a:r>
              <a:rPr lang="fi-FI" sz="1800" dirty="0"/>
              <a:t>Tehkää jana, jonka ääripäät ovat </a:t>
            </a:r>
            <a:r>
              <a:rPr lang="fi-FI" sz="1800" b="1" dirty="0"/>
              <a:t>neutraali</a:t>
            </a:r>
            <a:r>
              <a:rPr lang="fi-FI" sz="1800" dirty="0"/>
              <a:t> ja </a:t>
            </a:r>
            <a:r>
              <a:rPr lang="fi-FI" sz="1800" b="1" dirty="0"/>
              <a:t>kantaaottava</a:t>
            </a:r>
            <a:r>
              <a:rPr lang="fi-FI" sz="1800" dirty="0"/>
              <a:t>.</a:t>
            </a:r>
          </a:p>
          <a:p>
            <a:r>
              <a:rPr lang="fi-FI" sz="1800" dirty="0"/>
              <a:t>Sijoittakaa janalle merkityksen mukaan seuraavat verbit: </a:t>
            </a:r>
            <a:r>
              <a:rPr lang="fi-FI" sz="1800" i="1" dirty="0"/>
              <a:t>sanoa, korostaa, kuvailla, väittää, esittää, kertoa, luulla, selostaa</a:t>
            </a:r>
            <a:r>
              <a:rPr lang="fi-FI" sz="1800" dirty="0"/>
              <a:t>. Voitte etsiä tietoa verbien merkityksistä sanakirjasta.</a:t>
            </a:r>
          </a:p>
          <a:p>
            <a:r>
              <a:rPr lang="fi-FI" sz="1800" dirty="0"/>
              <a:t>Verratkaa eri ryhmien janoja ja keskustelkaa, missä tilanteissa eri verbit sopivat referointiin ja missä eivät.</a:t>
            </a:r>
          </a:p>
        </p:txBody>
      </p:sp>
      <p:sp>
        <p:nvSpPr>
          <p:cNvPr id="7" name="Slide Number Placeholder 6">
            <a:extLst>
              <a:ext uri="{FF2B5EF4-FFF2-40B4-BE49-F238E27FC236}">
                <a16:creationId xmlns:a16="http://schemas.microsoft.com/office/drawing/2014/main" id="{912FA9E1-16D9-431E-95E6-778EDFD30620}"/>
              </a:ext>
            </a:extLst>
          </p:cNvPr>
          <p:cNvSpPr>
            <a:spLocks noGrp="1"/>
          </p:cNvSpPr>
          <p:nvPr>
            <p:ph type="sldNum" sz="quarter" idx="4"/>
          </p:nvPr>
        </p:nvSpPr>
        <p:spPr/>
        <p:txBody>
          <a:bodyPr/>
          <a:lstStyle/>
          <a:p>
            <a:fld id="{49D43B8D-3A48-4AF4-9D47-972388EB9581}" type="slidenum">
              <a:rPr lang="en-FI" smtClean="0"/>
              <a:pPr/>
              <a:t>27</a:t>
            </a:fld>
            <a:endParaRPr lang="en-FI"/>
          </a:p>
        </p:txBody>
      </p:sp>
      <p:pic>
        <p:nvPicPr>
          <p:cNvPr id="12" name="Content Placeholder 11">
            <a:extLst>
              <a:ext uri="{FF2B5EF4-FFF2-40B4-BE49-F238E27FC236}">
                <a16:creationId xmlns:a16="http://schemas.microsoft.com/office/drawing/2014/main" id="{45703FF4-F190-3EA3-1799-761BE0F4E084}"/>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0849" y="1856412"/>
            <a:ext cx="1753533" cy="1753533"/>
          </a:xfrm>
        </p:spPr>
      </p:pic>
      <p:sp>
        <p:nvSpPr>
          <p:cNvPr id="4" name="Footer Placeholder 3">
            <a:extLst>
              <a:ext uri="{FF2B5EF4-FFF2-40B4-BE49-F238E27FC236}">
                <a16:creationId xmlns:a16="http://schemas.microsoft.com/office/drawing/2014/main" id="{94CBA854-62B6-08FB-76AC-22BBA71B7C7A}"/>
              </a:ext>
            </a:extLst>
          </p:cNvPr>
          <p:cNvSpPr>
            <a:spLocks noGrp="1"/>
          </p:cNvSpPr>
          <p:nvPr>
            <p:ph type="ftr" sz="quarter" idx="3"/>
          </p:nvPr>
        </p:nvSpPr>
        <p:spPr/>
        <p:txBody>
          <a:bodyPr/>
          <a:lstStyle/>
          <a:p>
            <a:r>
              <a:rPr lang="fi-FI"/>
              <a:t>Referointi: Tekstistä toiseksi</a:t>
            </a:r>
            <a:endParaRPr lang="en-FI"/>
          </a:p>
        </p:txBody>
      </p:sp>
    </p:spTree>
    <p:extLst>
      <p:ext uri="{BB962C8B-B14F-4D97-AF65-F5344CB8AC3E}">
        <p14:creationId xmlns:p14="http://schemas.microsoft.com/office/powerpoint/2010/main" val="2378604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1087CA-747C-D130-DBFF-CCDE71F5BE82}"/>
              </a:ext>
            </a:extLst>
          </p:cNvPr>
          <p:cNvSpPr>
            <a:spLocks noGrp="1"/>
          </p:cNvSpPr>
          <p:nvPr>
            <p:ph type="ctrTitle"/>
          </p:nvPr>
        </p:nvSpPr>
        <p:spPr/>
        <p:txBody>
          <a:bodyPr/>
          <a:lstStyle/>
          <a:p>
            <a:r>
              <a:rPr lang="fi-FI" dirty="0"/>
              <a:t>Referaatin rakenteesta</a:t>
            </a:r>
          </a:p>
        </p:txBody>
      </p:sp>
      <p:sp>
        <p:nvSpPr>
          <p:cNvPr id="5" name="Footer Placeholder 4">
            <a:extLst>
              <a:ext uri="{FF2B5EF4-FFF2-40B4-BE49-F238E27FC236}">
                <a16:creationId xmlns:a16="http://schemas.microsoft.com/office/drawing/2014/main" id="{2BEA582E-38B0-2038-8AE5-1ACE727B47FD}"/>
              </a:ext>
            </a:extLst>
          </p:cNvPr>
          <p:cNvSpPr>
            <a:spLocks noGrp="1"/>
          </p:cNvSpPr>
          <p:nvPr>
            <p:ph type="ftr" sz="quarter" idx="3"/>
          </p:nvPr>
        </p:nvSpPr>
        <p:spPr/>
        <p:txBody>
          <a:bodyPr/>
          <a:lstStyle/>
          <a:p>
            <a:r>
              <a:rPr lang="fi-FI"/>
              <a:t>Referointi: Tekstistä toiseksi</a:t>
            </a:r>
            <a:endParaRPr lang="en-FI"/>
          </a:p>
        </p:txBody>
      </p:sp>
      <p:sp>
        <p:nvSpPr>
          <p:cNvPr id="6" name="Slide Number Placeholder 5">
            <a:extLst>
              <a:ext uri="{FF2B5EF4-FFF2-40B4-BE49-F238E27FC236}">
                <a16:creationId xmlns:a16="http://schemas.microsoft.com/office/drawing/2014/main" id="{471CCEB8-9C46-2E85-F97D-E409ADD9A067}"/>
              </a:ext>
            </a:extLst>
          </p:cNvPr>
          <p:cNvSpPr>
            <a:spLocks noGrp="1"/>
          </p:cNvSpPr>
          <p:nvPr>
            <p:ph type="sldNum" sz="quarter" idx="4"/>
          </p:nvPr>
        </p:nvSpPr>
        <p:spPr/>
        <p:txBody>
          <a:bodyPr/>
          <a:lstStyle/>
          <a:p>
            <a:fld id="{49D43B8D-3A48-4AF4-9D47-972388EB9581}" type="slidenum">
              <a:rPr lang="en-FI" smtClean="0"/>
              <a:pPr/>
              <a:t>28</a:t>
            </a:fld>
            <a:endParaRPr lang="en-FI"/>
          </a:p>
        </p:txBody>
      </p:sp>
    </p:spTree>
    <p:extLst>
      <p:ext uri="{BB962C8B-B14F-4D97-AF65-F5344CB8AC3E}">
        <p14:creationId xmlns:p14="http://schemas.microsoft.com/office/powerpoint/2010/main" val="2979113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9A7B0E61-720A-470F-9C12-E77769307B6A}"/>
              </a:ext>
            </a:extLst>
          </p:cNvPr>
          <p:cNvSpPr>
            <a:spLocks noGrp="1"/>
          </p:cNvSpPr>
          <p:nvPr>
            <p:ph type="title"/>
          </p:nvPr>
        </p:nvSpPr>
        <p:spPr>
          <a:xfrm>
            <a:off x="576092" y="549049"/>
            <a:ext cx="6539891" cy="749400"/>
          </a:xfrm>
        </p:spPr>
        <p:txBody>
          <a:bodyPr>
            <a:normAutofit/>
          </a:bodyPr>
          <a:lstStyle/>
          <a:p>
            <a:r>
              <a:rPr lang="fi-FI" sz="2800" dirty="0"/>
              <a:t>Referaatin rakenne</a:t>
            </a:r>
          </a:p>
        </p:txBody>
      </p:sp>
      <p:sp>
        <p:nvSpPr>
          <p:cNvPr id="8" name="Sisällön paikkamerkki 7">
            <a:extLst>
              <a:ext uri="{FF2B5EF4-FFF2-40B4-BE49-F238E27FC236}">
                <a16:creationId xmlns:a16="http://schemas.microsoft.com/office/drawing/2014/main" id="{C33C40A1-CDC0-4B3C-BA1E-424CFFDC8DA4}"/>
              </a:ext>
            </a:extLst>
          </p:cNvPr>
          <p:cNvSpPr>
            <a:spLocks noGrp="1"/>
          </p:cNvSpPr>
          <p:nvPr>
            <p:ph sz="half" idx="1"/>
          </p:nvPr>
        </p:nvSpPr>
        <p:spPr>
          <a:xfrm>
            <a:off x="576091" y="1600200"/>
            <a:ext cx="6539892" cy="4288759"/>
          </a:xfrm>
        </p:spPr>
        <p:txBody>
          <a:bodyPr>
            <a:normAutofit/>
          </a:bodyPr>
          <a:lstStyle/>
          <a:p>
            <a:r>
              <a:rPr lang="fi-FI" sz="2000" dirty="0"/>
              <a:t>Jäsennä (= järjestä) muistiinpanot: Mitkä asiat liittyvät yhteen? Missä järjestyksessä asiat kannattaa kertoa?</a:t>
            </a:r>
          </a:p>
          <a:p>
            <a:r>
              <a:rPr lang="fi-FI" sz="2000" dirty="0"/>
              <a:t>Referaatin ei tarvitse noudattaa alkuperäisen tekstin rakennetta ja esitysjärjestystä.</a:t>
            </a:r>
          </a:p>
        </p:txBody>
      </p:sp>
      <p:sp>
        <p:nvSpPr>
          <p:cNvPr id="5" name="Alatunnisteen paikkamerkki 4">
            <a:extLst>
              <a:ext uri="{FF2B5EF4-FFF2-40B4-BE49-F238E27FC236}">
                <a16:creationId xmlns:a16="http://schemas.microsoft.com/office/drawing/2014/main" id="{35AF6959-3644-494D-A5F4-883E92CC4D00}"/>
              </a:ext>
            </a:extLst>
          </p:cNvPr>
          <p:cNvSpPr>
            <a:spLocks noGrp="1"/>
          </p:cNvSpPr>
          <p:nvPr>
            <p:ph type="ftr" sz="quarter" idx="3"/>
          </p:nvPr>
        </p:nvSpPr>
        <p:spPr/>
        <p:txBody>
          <a:bodyPr/>
          <a:lstStyle/>
          <a:p>
            <a:r>
              <a:rPr lang="fi-FI"/>
              <a:t>Referointi: Tekstistä toiseksi</a:t>
            </a:r>
            <a:endParaRPr lang="en-FI"/>
          </a:p>
        </p:txBody>
      </p:sp>
      <p:sp>
        <p:nvSpPr>
          <p:cNvPr id="6" name="Dian numeron paikkamerkki 5">
            <a:extLst>
              <a:ext uri="{FF2B5EF4-FFF2-40B4-BE49-F238E27FC236}">
                <a16:creationId xmlns:a16="http://schemas.microsoft.com/office/drawing/2014/main" id="{03679DD8-5908-4CAF-B4F1-0DB6C01A6C58}"/>
              </a:ext>
            </a:extLst>
          </p:cNvPr>
          <p:cNvSpPr>
            <a:spLocks noGrp="1"/>
          </p:cNvSpPr>
          <p:nvPr>
            <p:ph type="sldNum" sz="quarter" idx="4"/>
          </p:nvPr>
        </p:nvSpPr>
        <p:spPr/>
        <p:txBody>
          <a:bodyPr/>
          <a:lstStyle/>
          <a:p>
            <a:fld id="{49D43B8D-3A48-4AF4-9D47-972388EB9581}" type="slidenum">
              <a:rPr lang="en-FI" smtClean="0"/>
              <a:pPr/>
              <a:t>29</a:t>
            </a:fld>
            <a:endParaRPr lang="en-FI"/>
          </a:p>
        </p:txBody>
      </p:sp>
      <p:pic>
        <p:nvPicPr>
          <p:cNvPr id="3" name="Sisällön paikkamerkki 7">
            <a:extLst>
              <a:ext uri="{FF2B5EF4-FFF2-40B4-BE49-F238E27FC236}">
                <a16:creationId xmlns:a16="http://schemas.microsoft.com/office/drawing/2014/main" id="{D72CFD0D-F065-0D10-0C51-D7E80FC9142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9314" y="2637990"/>
            <a:ext cx="1582020" cy="1582020"/>
          </a:xfrm>
          <a:prstGeom prst="rect">
            <a:avLst/>
          </a:prstGeom>
        </p:spPr>
      </p:pic>
    </p:spTree>
    <p:extLst>
      <p:ext uri="{BB962C8B-B14F-4D97-AF65-F5344CB8AC3E}">
        <p14:creationId xmlns:p14="http://schemas.microsoft.com/office/powerpoint/2010/main" val="292533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B5ABBC-1CAF-4FB8-9E31-85F41C769C61}"/>
              </a:ext>
            </a:extLst>
          </p:cNvPr>
          <p:cNvSpPr/>
          <p:nvPr/>
        </p:nvSpPr>
        <p:spPr>
          <a:xfrm>
            <a:off x="7415978" y="0"/>
            <a:ext cx="477602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363BDFC8-FE33-40A2-B6F8-9C842FDB1C4F}"/>
              </a:ext>
            </a:extLst>
          </p:cNvPr>
          <p:cNvSpPr>
            <a:spLocks noGrp="1"/>
          </p:cNvSpPr>
          <p:nvPr>
            <p:ph type="title"/>
          </p:nvPr>
        </p:nvSpPr>
        <p:spPr/>
        <p:txBody>
          <a:bodyPr>
            <a:normAutofit/>
          </a:bodyPr>
          <a:lstStyle/>
          <a:p>
            <a:r>
              <a:rPr lang="fi-FI" dirty="0"/>
              <a:t>Referointi: lämmittely</a:t>
            </a:r>
          </a:p>
        </p:txBody>
      </p:sp>
      <p:sp>
        <p:nvSpPr>
          <p:cNvPr id="3" name="Content Placeholder 2">
            <a:extLst>
              <a:ext uri="{FF2B5EF4-FFF2-40B4-BE49-F238E27FC236}">
                <a16:creationId xmlns:a16="http://schemas.microsoft.com/office/drawing/2014/main" id="{FC77C0AF-8E15-4976-8795-F3838029A515}"/>
              </a:ext>
            </a:extLst>
          </p:cNvPr>
          <p:cNvSpPr>
            <a:spLocks noGrp="1"/>
          </p:cNvSpPr>
          <p:nvPr>
            <p:ph sz="half" idx="1"/>
          </p:nvPr>
        </p:nvSpPr>
        <p:spPr/>
        <p:txBody>
          <a:bodyPr>
            <a:normAutofit/>
          </a:bodyPr>
          <a:lstStyle/>
          <a:p>
            <a:r>
              <a:rPr lang="fi-FI" sz="1800" dirty="0"/>
              <a:t>Tee parin kanssa. Kerro parille tarkasti, mitä teit viikonloppuna (2–3 min). Kuuntele, mitä pari teki.</a:t>
            </a:r>
          </a:p>
          <a:p>
            <a:r>
              <a:rPr lang="fi-FI" sz="1800" dirty="0"/>
              <a:t>Kerro sen jälkeen toiselle parille, mitä sinun pari teki viikonloppuna (1 min). Pari kertoo, mitä sinä teit. Kuunnelkaa myös toisen parin viikonlopun tapahtumat.</a:t>
            </a:r>
          </a:p>
          <a:p>
            <a:r>
              <a:rPr lang="fi-FI" sz="1800" dirty="0"/>
              <a:t>Pohtikaa, mitä kerroitte. Miksi valitsitte juuri ne asiat?</a:t>
            </a:r>
          </a:p>
        </p:txBody>
      </p:sp>
      <p:sp>
        <p:nvSpPr>
          <p:cNvPr id="7" name="Slide Number Placeholder 6">
            <a:extLst>
              <a:ext uri="{FF2B5EF4-FFF2-40B4-BE49-F238E27FC236}">
                <a16:creationId xmlns:a16="http://schemas.microsoft.com/office/drawing/2014/main" id="{912FA9E1-16D9-431E-95E6-778EDFD30620}"/>
              </a:ext>
            </a:extLst>
          </p:cNvPr>
          <p:cNvSpPr>
            <a:spLocks noGrp="1"/>
          </p:cNvSpPr>
          <p:nvPr>
            <p:ph type="sldNum" sz="quarter" idx="4"/>
          </p:nvPr>
        </p:nvSpPr>
        <p:spPr/>
        <p:txBody>
          <a:bodyPr/>
          <a:lstStyle/>
          <a:p>
            <a:fld id="{49D43B8D-3A48-4AF4-9D47-972388EB9581}" type="slidenum">
              <a:rPr lang="en-FI" smtClean="0"/>
              <a:pPr/>
              <a:t>3</a:t>
            </a:fld>
            <a:endParaRPr lang="en-FI"/>
          </a:p>
        </p:txBody>
      </p:sp>
      <p:pic>
        <p:nvPicPr>
          <p:cNvPr id="12" name="Content Placeholder 11">
            <a:extLst>
              <a:ext uri="{FF2B5EF4-FFF2-40B4-BE49-F238E27FC236}">
                <a16:creationId xmlns:a16="http://schemas.microsoft.com/office/drawing/2014/main" id="{45703FF4-F190-3EA3-1799-761BE0F4E084}"/>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4336" y="2409347"/>
            <a:ext cx="2039305" cy="2039305"/>
          </a:xfrm>
        </p:spPr>
      </p:pic>
      <p:sp>
        <p:nvSpPr>
          <p:cNvPr id="4" name="Footer Placeholder 3">
            <a:extLst>
              <a:ext uri="{FF2B5EF4-FFF2-40B4-BE49-F238E27FC236}">
                <a16:creationId xmlns:a16="http://schemas.microsoft.com/office/drawing/2014/main" id="{8D7452B4-6D8B-E502-EE3C-6AC0919C8DAD}"/>
              </a:ext>
            </a:extLst>
          </p:cNvPr>
          <p:cNvSpPr>
            <a:spLocks noGrp="1"/>
          </p:cNvSpPr>
          <p:nvPr>
            <p:ph type="ftr" sz="quarter" idx="3"/>
          </p:nvPr>
        </p:nvSpPr>
        <p:spPr/>
        <p:txBody>
          <a:bodyPr/>
          <a:lstStyle/>
          <a:p>
            <a:r>
              <a:rPr lang="fi-FI"/>
              <a:t>Referointi: Tekstistä toiseksi</a:t>
            </a:r>
            <a:endParaRPr lang="en-FI"/>
          </a:p>
        </p:txBody>
      </p:sp>
    </p:spTree>
    <p:extLst>
      <p:ext uri="{BB962C8B-B14F-4D97-AF65-F5344CB8AC3E}">
        <p14:creationId xmlns:p14="http://schemas.microsoft.com/office/powerpoint/2010/main" val="3833535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B5A03-D2A5-7435-6696-93B9F8225BEB}"/>
              </a:ext>
            </a:extLst>
          </p:cNvPr>
          <p:cNvSpPr>
            <a:spLocks noGrp="1"/>
          </p:cNvSpPr>
          <p:nvPr>
            <p:ph type="title"/>
          </p:nvPr>
        </p:nvSpPr>
        <p:spPr/>
        <p:txBody>
          <a:bodyPr>
            <a:normAutofit/>
          </a:bodyPr>
          <a:lstStyle/>
          <a:p>
            <a:r>
              <a:rPr lang="fi-FI" dirty="0"/>
              <a:t>Asiasta toiseen</a:t>
            </a:r>
          </a:p>
        </p:txBody>
      </p:sp>
      <p:sp>
        <p:nvSpPr>
          <p:cNvPr id="3" name="Sisällön paikkamerkki 2">
            <a:extLst>
              <a:ext uri="{FF2B5EF4-FFF2-40B4-BE49-F238E27FC236}">
                <a16:creationId xmlns:a16="http://schemas.microsoft.com/office/drawing/2014/main" id="{602A549C-F705-5C21-662A-A4A2B6278235}"/>
              </a:ext>
            </a:extLst>
          </p:cNvPr>
          <p:cNvSpPr>
            <a:spLocks noGrp="1"/>
          </p:cNvSpPr>
          <p:nvPr>
            <p:ph sz="half" idx="1"/>
          </p:nvPr>
        </p:nvSpPr>
        <p:spPr/>
        <p:txBody>
          <a:bodyPr>
            <a:normAutofit/>
          </a:bodyPr>
          <a:lstStyle/>
          <a:p>
            <a:pPr>
              <a:spcAft>
                <a:spcPts val="1100"/>
              </a:spcAft>
            </a:pPr>
            <a:r>
              <a:rPr lang="fi-FI" sz="2000" dirty="0">
                <a:effectLst/>
                <a:ea typeface="Calibri" panose="020F0502020204030204" pitchFamily="34" charset="0"/>
                <a:cs typeface="Times New Roman" panose="02020603050405020304" pitchFamily="18" charset="0"/>
              </a:rPr>
              <a:t>Sido tekstin osat yhteen sanoilla:</a:t>
            </a:r>
          </a:p>
          <a:p>
            <a:pPr lvl="1">
              <a:spcAft>
                <a:spcPts val="1100"/>
              </a:spcAft>
            </a:pPr>
            <a:r>
              <a:rPr lang="fi-FI" sz="1800" dirty="0">
                <a:effectLst/>
                <a:ea typeface="Calibri" panose="020F0502020204030204" pitchFamily="34" charset="0"/>
                <a:cs typeface="Times New Roman" panose="02020603050405020304" pitchFamily="18" charset="0"/>
              </a:rPr>
              <a:t>Aluksi, seuraavaksi, lopuksi…</a:t>
            </a:r>
          </a:p>
          <a:p>
            <a:pPr lvl="1">
              <a:spcAft>
                <a:spcPts val="1100"/>
              </a:spcAft>
            </a:pPr>
            <a:r>
              <a:rPr lang="fi-FI" sz="1800" dirty="0">
                <a:effectLst/>
                <a:ea typeface="Calibri" panose="020F0502020204030204" pitchFamily="34" charset="0"/>
                <a:cs typeface="Times New Roman" panose="02020603050405020304" pitchFamily="18" charset="0"/>
              </a:rPr>
              <a:t>Ensin, sitten…</a:t>
            </a:r>
          </a:p>
          <a:p>
            <a:pPr lvl="1">
              <a:spcAft>
                <a:spcPts val="1100"/>
              </a:spcAft>
            </a:pPr>
            <a:r>
              <a:rPr lang="fi-FI" sz="1800" dirty="0">
                <a:effectLst/>
                <a:ea typeface="Calibri" panose="020F0502020204030204" pitchFamily="34" charset="0"/>
                <a:cs typeface="Times New Roman" panose="02020603050405020304" pitchFamily="18" charset="0"/>
              </a:rPr>
              <a:t>Ensiksi, ensinnä, toiseksi, kolmanneksi…</a:t>
            </a:r>
          </a:p>
          <a:p>
            <a:pPr lvl="1">
              <a:spcAft>
                <a:spcPts val="1100"/>
              </a:spcAft>
            </a:pPr>
            <a:r>
              <a:rPr lang="fi-FI" sz="1800" dirty="0">
                <a:effectLst/>
                <a:ea typeface="Calibri" panose="020F0502020204030204" pitchFamily="34" charset="0"/>
                <a:cs typeface="Times New Roman" panose="02020603050405020304" pitchFamily="18" charset="0"/>
              </a:rPr>
              <a:t>Yhtäältä, toisaalta…</a:t>
            </a:r>
          </a:p>
        </p:txBody>
      </p:sp>
      <p:sp>
        <p:nvSpPr>
          <p:cNvPr id="4" name="Footer Placeholder 3">
            <a:extLst>
              <a:ext uri="{FF2B5EF4-FFF2-40B4-BE49-F238E27FC236}">
                <a16:creationId xmlns:a16="http://schemas.microsoft.com/office/drawing/2014/main" id="{E7256800-8793-2A68-899D-9CB2D5385765}"/>
              </a:ext>
            </a:extLst>
          </p:cNvPr>
          <p:cNvSpPr>
            <a:spLocks noGrp="1"/>
          </p:cNvSpPr>
          <p:nvPr>
            <p:ph type="ftr" sz="quarter" idx="11"/>
          </p:nvPr>
        </p:nvSpPr>
        <p:spPr/>
        <p:txBody>
          <a:bodyPr/>
          <a:lstStyle/>
          <a:p>
            <a:r>
              <a:rPr lang="fi-FI"/>
              <a:t>Referointi: Tekstistä toiseksi</a:t>
            </a:r>
            <a:endParaRPr lang="en-FI"/>
          </a:p>
        </p:txBody>
      </p:sp>
      <p:sp>
        <p:nvSpPr>
          <p:cNvPr id="7" name="Dian numeron paikkamerkki 6">
            <a:extLst>
              <a:ext uri="{FF2B5EF4-FFF2-40B4-BE49-F238E27FC236}">
                <a16:creationId xmlns:a16="http://schemas.microsoft.com/office/drawing/2014/main" id="{2AA98954-1A96-38C7-84EF-72A349035C33}"/>
              </a:ext>
            </a:extLst>
          </p:cNvPr>
          <p:cNvSpPr>
            <a:spLocks noGrp="1"/>
          </p:cNvSpPr>
          <p:nvPr>
            <p:ph type="sldNum" sz="quarter" idx="12"/>
          </p:nvPr>
        </p:nvSpPr>
        <p:spPr/>
        <p:txBody>
          <a:bodyPr/>
          <a:lstStyle/>
          <a:p>
            <a:fld id="{49D43B8D-3A48-4AF4-9D47-972388EB9581}" type="slidenum">
              <a:rPr lang="en-FI" smtClean="0"/>
              <a:pPr/>
              <a:t>30</a:t>
            </a:fld>
            <a:endParaRPr lang="en-FI"/>
          </a:p>
        </p:txBody>
      </p:sp>
    </p:spTree>
    <p:extLst>
      <p:ext uri="{BB962C8B-B14F-4D97-AF65-F5344CB8AC3E}">
        <p14:creationId xmlns:p14="http://schemas.microsoft.com/office/powerpoint/2010/main" val="2493433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E0DE7-099C-43C0-B3F7-58E86FF0F77E}"/>
              </a:ext>
            </a:extLst>
          </p:cNvPr>
          <p:cNvSpPr>
            <a:spLocks noGrp="1"/>
          </p:cNvSpPr>
          <p:nvPr>
            <p:ph type="title"/>
          </p:nvPr>
        </p:nvSpPr>
        <p:spPr>
          <a:xfrm>
            <a:off x="576092" y="549048"/>
            <a:ext cx="6539891" cy="950979"/>
          </a:xfrm>
        </p:spPr>
        <p:txBody>
          <a:bodyPr/>
          <a:lstStyle/>
          <a:p>
            <a:r>
              <a:rPr lang="fi-FI" dirty="0"/>
              <a:t>Tee referaatti</a:t>
            </a:r>
          </a:p>
        </p:txBody>
      </p:sp>
      <p:sp>
        <p:nvSpPr>
          <p:cNvPr id="3" name="Sisällön paikkamerkki 2">
            <a:extLst>
              <a:ext uri="{FF2B5EF4-FFF2-40B4-BE49-F238E27FC236}">
                <a16:creationId xmlns:a16="http://schemas.microsoft.com/office/drawing/2014/main" id="{36E03172-A541-7C17-2115-A1337919AF9D}"/>
              </a:ext>
            </a:extLst>
          </p:cNvPr>
          <p:cNvSpPr>
            <a:spLocks noGrp="1"/>
          </p:cNvSpPr>
          <p:nvPr>
            <p:ph sz="half" idx="1"/>
          </p:nvPr>
        </p:nvSpPr>
        <p:spPr>
          <a:xfrm>
            <a:off x="576091" y="1654139"/>
            <a:ext cx="6539892" cy="4234819"/>
          </a:xfrm>
        </p:spPr>
        <p:txBody>
          <a:bodyPr>
            <a:normAutofit fontScale="62500" lnSpcReduction="20000"/>
          </a:bodyPr>
          <a:lstStyle/>
          <a:p>
            <a:pPr marL="914400" lvl="1" indent="-457200">
              <a:lnSpc>
                <a:spcPct val="160000"/>
              </a:lnSpc>
              <a:buFont typeface="Wingdings" panose="05000000000000000000" pitchFamily="2" charset="2"/>
              <a:buChar char="à"/>
            </a:pPr>
            <a:r>
              <a:rPr lang="fi-FI" sz="3100" dirty="0">
                <a:solidFill>
                  <a:schemeClr val="tx1"/>
                </a:solidFill>
                <a:cs typeface="Arial" panose="020B0604020202020204" pitchFamily="34" charset="0"/>
              </a:rPr>
              <a:t>Käytä apuna </a:t>
            </a:r>
            <a:r>
              <a:rPr lang="fi-FI" sz="3100" dirty="0">
                <a:cs typeface="Arial" panose="020B0604020202020204" pitchFamily="34" charset="0"/>
              </a:rPr>
              <a:t>ajatus</a:t>
            </a:r>
            <a:r>
              <a:rPr lang="fi-FI" sz="3100" dirty="0">
                <a:solidFill>
                  <a:schemeClr val="tx1"/>
                </a:solidFill>
                <a:cs typeface="Arial" panose="020B0604020202020204" pitchFamily="34" charset="0"/>
              </a:rPr>
              <a:t>karttaa/muistiinpanoja.</a:t>
            </a:r>
          </a:p>
          <a:p>
            <a:pPr marL="914400" lvl="1" indent="-457200">
              <a:lnSpc>
                <a:spcPct val="160000"/>
              </a:lnSpc>
              <a:buFont typeface="Wingdings" panose="05000000000000000000" pitchFamily="2" charset="2"/>
              <a:buChar char="à"/>
            </a:pPr>
            <a:r>
              <a:rPr lang="fi-FI" sz="3100" dirty="0">
                <a:solidFill>
                  <a:schemeClr val="tx1"/>
                </a:solidFill>
                <a:cs typeface="Arial" panose="020B0604020202020204" pitchFamily="34" charset="0"/>
              </a:rPr>
              <a:t>Kerro </a:t>
            </a:r>
            <a:r>
              <a:rPr lang="fi-FI" sz="3100" b="1" dirty="0">
                <a:solidFill>
                  <a:schemeClr val="tx1"/>
                </a:solidFill>
                <a:cs typeface="Arial" panose="020B0604020202020204" pitchFamily="34" charset="0"/>
              </a:rPr>
              <a:t>pääasiat</a:t>
            </a:r>
            <a:r>
              <a:rPr lang="fi-FI" sz="3100" dirty="0">
                <a:solidFill>
                  <a:schemeClr val="tx1"/>
                </a:solidFill>
                <a:cs typeface="Arial" panose="020B0604020202020204" pitchFamily="34" charset="0"/>
              </a:rPr>
              <a:t>.</a:t>
            </a:r>
          </a:p>
          <a:p>
            <a:pPr marL="914400" lvl="1" indent="-457200">
              <a:lnSpc>
                <a:spcPct val="160000"/>
              </a:lnSpc>
              <a:buFont typeface="Wingdings" panose="05000000000000000000" pitchFamily="2" charset="2"/>
              <a:buChar char="à"/>
            </a:pPr>
            <a:r>
              <a:rPr lang="fi-FI" sz="3100" dirty="0">
                <a:solidFill>
                  <a:schemeClr val="tx1"/>
                </a:solidFill>
                <a:cs typeface="Arial" panose="020B0604020202020204" pitchFamily="34" charset="0"/>
              </a:rPr>
              <a:t>Kerro alkuperäisen tekstin kirjoittaja, otsikko, julkaisupaikka ja -aika.</a:t>
            </a:r>
          </a:p>
          <a:p>
            <a:pPr marL="914400" lvl="1" indent="-457200">
              <a:lnSpc>
                <a:spcPct val="160000"/>
              </a:lnSpc>
              <a:buFont typeface="Wingdings" panose="05000000000000000000" pitchFamily="2" charset="2"/>
              <a:buChar char="à"/>
            </a:pPr>
            <a:r>
              <a:rPr lang="fi-FI" sz="3100" dirty="0">
                <a:solidFill>
                  <a:schemeClr val="tx1"/>
                </a:solidFill>
                <a:cs typeface="Arial" panose="020B0604020202020204" pitchFamily="34" charset="0"/>
              </a:rPr>
              <a:t>Kirjoita </a:t>
            </a:r>
            <a:r>
              <a:rPr lang="fi-FI" sz="3100" b="1" dirty="0">
                <a:solidFill>
                  <a:schemeClr val="tx1"/>
                </a:solidFill>
                <a:cs typeface="Arial" panose="020B0604020202020204" pitchFamily="34" charset="0"/>
              </a:rPr>
              <a:t>omin sanoin</a:t>
            </a:r>
            <a:r>
              <a:rPr lang="fi-FI" sz="3100" dirty="0">
                <a:solidFill>
                  <a:schemeClr val="tx1"/>
                </a:solidFill>
                <a:cs typeface="Arial" panose="020B0604020202020204" pitchFamily="34" charset="0"/>
              </a:rPr>
              <a:t>.</a:t>
            </a:r>
          </a:p>
          <a:p>
            <a:pPr marL="914400" lvl="1" indent="-457200">
              <a:lnSpc>
                <a:spcPct val="160000"/>
              </a:lnSpc>
              <a:buFont typeface="Wingdings" panose="05000000000000000000" pitchFamily="2" charset="2"/>
              <a:buChar char="à"/>
            </a:pPr>
            <a:r>
              <a:rPr lang="fi-FI" sz="3100" dirty="0">
                <a:solidFill>
                  <a:schemeClr val="tx1"/>
                </a:solidFill>
                <a:cs typeface="Arial" panose="020B0604020202020204" pitchFamily="34" charset="0"/>
              </a:rPr>
              <a:t>Kirjoita alkuperäistä tekstiä </a:t>
            </a:r>
            <a:r>
              <a:rPr lang="fi-FI" sz="3100" b="1" dirty="0">
                <a:solidFill>
                  <a:schemeClr val="tx1"/>
                </a:solidFill>
                <a:cs typeface="Arial" panose="020B0604020202020204" pitchFamily="34" charset="0"/>
              </a:rPr>
              <a:t>lyhyempi </a:t>
            </a:r>
            <a:r>
              <a:rPr lang="fi-FI" sz="3100" dirty="0">
                <a:solidFill>
                  <a:schemeClr val="tx1"/>
                </a:solidFill>
                <a:cs typeface="Arial" panose="020B0604020202020204" pitchFamily="34" charset="0"/>
              </a:rPr>
              <a:t>teksti.</a:t>
            </a:r>
          </a:p>
          <a:p>
            <a:pPr marL="914400" lvl="1" indent="-457200">
              <a:lnSpc>
                <a:spcPct val="160000"/>
              </a:lnSpc>
              <a:buFont typeface="Wingdings" panose="05000000000000000000" pitchFamily="2" charset="2"/>
              <a:buChar char="à"/>
            </a:pPr>
            <a:r>
              <a:rPr lang="fi-FI" sz="3100" dirty="0">
                <a:solidFill>
                  <a:schemeClr val="tx1"/>
                </a:solidFill>
                <a:cs typeface="Arial" panose="020B0604020202020204" pitchFamily="34" charset="0"/>
              </a:rPr>
              <a:t>Kirjoita </a:t>
            </a:r>
            <a:r>
              <a:rPr lang="fi-FI" sz="3100" b="1" dirty="0">
                <a:solidFill>
                  <a:schemeClr val="tx1"/>
                </a:solidFill>
                <a:cs typeface="Arial" panose="020B0604020202020204" pitchFamily="34" charset="0"/>
              </a:rPr>
              <a:t>preesensissä</a:t>
            </a:r>
            <a:r>
              <a:rPr lang="fi-FI" sz="3100" dirty="0">
                <a:solidFill>
                  <a:schemeClr val="tx1"/>
                </a:solidFill>
                <a:cs typeface="Arial" panose="020B0604020202020204" pitchFamily="34" charset="0"/>
              </a:rPr>
              <a:t>.</a:t>
            </a:r>
          </a:p>
          <a:p>
            <a:pPr marL="914400" lvl="1" indent="-457200">
              <a:lnSpc>
                <a:spcPct val="160000"/>
              </a:lnSpc>
              <a:buFont typeface="Wingdings" panose="05000000000000000000" pitchFamily="2" charset="2"/>
              <a:buChar char="à"/>
            </a:pPr>
            <a:r>
              <a:rPr lang="fi-FI" sz="3100" b="1" dirty="0">
                <a:solidFill>
                  <a:schemeClr val="tx1"/>
                </a:solidFill>
                <a:cs typeface="Arial" panose="020B0604020202020204" pitchFamily="34" charset="0"/>
              </a:rPr>
              <a:t>Viittaa</a:t>
            </a:r>
            <a:r>
              <a:rPr lang="fi-FI" sz="3100" dirty="0">
                <a:solidFill>
                  <a:schemeClr val="tx1"/>
                </a:solidFill>
                <a:cs typeface="Arial" panose="020B0604020202020204" pitchFamily="34" charset="0"/>
              </a:rPr>
              <a:t> alkuperäiseen tekstiin.</a:t>
            </a:r>
          </a:p>
          <a:p>
            <a:pPr marL="1257300" lvl="2" indent="-342900">
              <a:lnSpc>
                <a:spcPct val="160000"/>
              </a:lnSpc>
              <a:buFont typeface="Arial" panose="020B0604020202020204" pitchFamily="34" charset="0"/>
              <a:buChar char="•"/>
            </a:pPr>
            <a:r>
              <a:rPr lang="fi-FI" sz="2400" dirty="0">
                <a:solidFill>
                  <a:schemeClr val="tx1"/>
                </a:solidFill>
                <a:cs typeface="Arial" panose="020B0604020202020204" pitchFamily="34" charset="0"/>
              </a:rPr>
              <a:t>Esim. </a:t>
            </a:r>
            <a:r>
              <a:rPr lang="fi-FI" sz="2400" i="1" dirty="0">
                <a:solidFill>
                  <a:schemeClr val="tx1"/>
                </a:solidFill>
                <a:cs typeface="Arial" panose="020B0604020202020204" pitchFamily="34" charset="0"/>
              </a:rPr>
              <a:t>Virtase</a:t>
            </a:r>
            <a:r>
              <a:rPr lang="fi-FI" sz="2400" b="1" i="1" dirty="0">
                <a:solidFill>
                  <a:srgbClr val="162A52"/>
                </a:solidFill>
                <a:cs typeface="Arial" panose="020B0604020202020204" pitchFamily="34" charset="0"/>
              </a:rPr>
              <a:t>n mukaan</a:t>
            </a:r>
            <a:r>
              <a:rPr lang="fi-FI" sz="2400" i="1" dirty="0">
                <a:solidFill>
                  <a:schemeClr val="tx1"/>
                </a:solidFill>
                <a:cs typeface="Arial" panose="020B0604020202020204" pitchFamily="34" charset="0"/>
              </a:rPr>
              <a:t>… Virtanen </a:t>
            </a:r>
            <a:r>
              <a:rPr lang="fi-FI" sz="2400" b="1" i="1" dirty="0">
                <a:solidFill>
                  <a:srgbClr val="162A52"/>
                </a:solidFill>
                <a:cs typeface="Arial" panose="020B0604020202020204" pitchFamily="34" charset="0"/>
              </a:rPr>
              <a:t>kertoo</a:t>
            </a:r>
            <a:r>
              <a:rPr lang="fi-FI" sz="2400" i="1" dirty="0">
                <a:solidFill>
                  <a:schemeClr val="tx1"/>
                </a:solidFill>
                <a:cs typeface="Arial" panose="020B0604020202020204" pitchFamily="34" charset="0"/>
              </a:rPr>
              <a:t>, että… </a:t>
            </a:r>
          </a:p>
        </p:txBody>
      </p:sp>
      <p:pic>
        <p:nvPicPr>
          <p:cNvPr id="8" name="Sisällön paikkamerkki 7">
            <a:extLst>
              <a:ext uri="{FF2B5EF4-FFF2-40B4-BE49-F238E27FC236}">
                <a16:creationId xmlns:a16="http://schemas.microsoft.com/office/drawing/2014/main" id="{788C5337-4BBE-CEA4-758D-C73CEB1A6BF9}"/>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781" y="2762250"/>
            <a:ext cx="1085884" cy="1085884"/>
          </a:xfrm>
        </p:spPr>
      </p:pic>
      <p:sp>
        <p:nvSpPr>
          <p:cNvPr id="7" name="Dian numeron paikkamerkki 6">
            <a:extLst>
              <a:ext uri="{FF2B5EF4-FFF2-40B4-BE49-F238E27FC236}">
                <a16:creationId xmlns:a16="http://schemas.microsoft.com/office/drawing/2014/main" id="{C28FE206-0E98-9E7D-048B-4F7469FFA97D}"/>
              </a:ext>
            </a:extLst>
          </p:cNvPr>
          <p:cNvSpPr>
            <a:spLocks noGrp="1"/>
          </p:cNvSpPr>
          <p:nvPr>
            <p:ph type="sldNum" sz="quarter" idx="4"/>
          </p:nvPr>
        </p:nvSpPr>
        <p:spPr/>
        <p:txBody>
          <a:bodyPr/>
          <a:lstStyle/>
          <a:p>
            <a:fld id="{49D43B8D-3A48-4AF4-9D47-972388EB9581}" type="slidenum">
              <a:rPr lang="en-FI" smtClean="0"/>
              <a:pPr/>
              <a:t>31</a:t>
            </a:fld>
            <a:endParaRPr lang="en-FI"/>
          </a:p>
        </p:txBody>
      </p:sp>
      <p:sp>
        <p:nvSpPr>
          <p:cNvPr id="4" name="Footer Placeholder 3">
            <a:extLst>
              <a:ext uri="{FF2B5EF4-FFF2-40B4-BE49-F238E27FC236}">
                <a16:creationId xmlns:a16="http://schemas.microsoft.com/office/drawing/2014/main" id="{B2FA5578-4F63-37FC-A6EB-6FBF07E08AC8}"/>
              </a:ext>
            </a:extLst>
          </p:cNvPr>
          <p:cNvSpPr>
            <a:spLocks noGrp="1"/>
          </p:cNvSpPr>
          <p:nvPr>
            <p:ph type="ftr" sz="quarter" idx="3"/>
          </p:nvPr>
        </p:nvSpPr>
        <p:spPr/>
        <p:txBody>
          <a:bodyPr/>
          <a:lstStyle/>
          <a:p>
            <a:r>
              <a:rPr lang="fi-FI"/>
              <a:t>Referointi: Tekstistä toiseksi</a:t>
            </a:r>
            <a:endParaRPr lang="en-FI"/>
          </a:p>
        </p:txBody>
      </p:sp>
    </p:spTree>
    <p:extLst>
      <p:ext uri="{BB962C8B-B14F-4D97-AF65-F5344CB8AC3E}">
        <p14:creationId xmlns:p14="http://schemas.microsoft.com/office/powerpoint/2010/main" val="210301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D87FE4-3744-0996-136E-302E1ACC7229}"/>
              </a:ext>
            </a:extLst>
          </p:cNvPr>
          <p:cNvSpPr>
            <a:spLocks noGrp="1"/>
          </p:cNvSpPr>
          <p:nvPr>
            <p:ph type="ftr" sz="quarter" idx="3"/>
          </p:nvPr>
        </p:nvSpPr>
        <p:spPr/>
        <p:txBody>
          <a:bodyPr/>
          <a:lstStyle/>
          <a:p>
            <a:r>
              <a:rPr lang="fi-FI"/>
              <a:t>Referointi: Tekstistä toiseksi</a:t>
            </a:r>
            <a:endParaRPr lang="en-FI" dirty="0"/>
          </a:p>
        </p:txBody>
      </p:sp>
      <p:sp>
        <p:nvSpPr>
          <p:cNvPr id="5" name="Slide Number Placeholder 4">
            <a:extLst>
              <a:ext uri="{FF2B5EF4-FFF2-40B4-BE49-F238E27FC236}">
                <a16:creationId xmlns:a16="http://schemas.microsoft.com/office/drawing/2014/main" id="{8C066552-8455-8B2B-1472-43D1338B2224}"/>
              </a:ext>
            </a:extLst>
          </p:cNvPr>
          <p:cNvSpPr>
            <a:spLocks noGrp="1"/>
          </p:cNvSpPr>
          <p:nvPr>
            <p:ph type="sldNum" sz="quarter" idx="4"/>
          </p:nvPr>
        </p:nvSpPr>
        <p:spPr/>
        <p:txBody>
          <a:bodyPr/>
          <a:lstStyle/>
          <a:p>
            <a:fld id="{49D43B8D-3A48-4AF4-9D47-972388EB9581}" type="slidenum">
              <a:rPr lang="en-FI" smtClean="0"/>
              <a:pPr/>
              <a:t>32</a:t>
            </a:fld>
            <a:endParaRPr lang="en-FI"/>
          </a:p>
        </p:txBody>
      </p:sp>
      <p:pic>
        <p:nvPicPr>
          <p:cNvPr id="8" name="Picture 7" descr="CC-BY-lisenssimerkintä">
            <a:extLst>
              <a:ext uri="{FF2B5EF4-FFF2-40B4-BE49-F238E27FC236}">
                <a16:creationId xmlns:a16="http://schemas.microsoft.com/office/drawing/2014/main" id="{853DA658-BB7B-A727-A2DA-ABDE6F9E6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275" y="1828226"/>
            <a:ext cx="2849445" cy="996954"/>
          </a:xfrm>
          <a:prstGeom prst="rect">
            <a:avLst/>
          </a:prstGeom>
        </p:spPr>
      </p:pic>
      <p:sp>
        <p:nvSpPr>
          <p:cNvPr id="13" name="TextBox 12">
            <a:extLst>
              <a:ext uri="{FF2B5EF4-FFF2-40B4-BE49-F238E27FC236}">
                <a16:creationId xmlns:a16="http://schemas.microsoft.com/office/drawing/2014/main" id="{3B149684-7DBD-312F-F09B-B1AE17A31B13}"/>
              </a:ext>
            </a:extLst>
          </p:cNvPr>
          <p:cNvSpPr txBox="1"/>
          <p:nvPr/>
        </p:nvSpPr>
        <p:spPr>
          <a:xfrm>
            <a:off x="2951869" y="3267859"/>
            <a:ext cx="6288258" cy="1815882"/>
          </a:xfrm>
          <a:prstGeom prst="rect">
            <a:avLst/>
          </a:prstGeom>
          <a:noFill/>
        </p:spPr>
        <p:txBody>
          <a:bodyPr wrap="square" rtlCol="0">
            <a:spAutoFit/>
          </a:bodyPr>
          <a:lstStyle/>
          <a:p>
            <a:pPr algn="ctr"/>
            <a:r>
              <a:rPr lang="fi-FI" sz="1600" dirty="0"/>
              <a:t>© Noora </a:t>
            </a:r>
            <a:r>
              <a:rPr lang="fi-FI" sz="1600" dirty="0" err="1"/>
              <a:t>Helkiö</a:t>
            </a:r>
            <a:r>
              <a:rPr lang="fi-FI" sz="1600" dirty="0"/>
              <a:t>, Eveliina Korpela, Päivi Salminen</a:t>
            </a:r>
          </a:p>
          <a:p>
            <a:pPr algn="ctr"/>
            <a:endParaRPr lang="fi-FI" sz="1600" dirty="0"/>
          </a:p>
          <a:p>
            <a:pPr algn="ctr"/>
            <a:r>
              <a:rPr lang="fi-FI" sz="1600" dirty="0"/>
              <a:t>Tekstitaidot: Referointi. Tekstistä toiseksi -materiaali, kesäkuu 2023, jonka tekijät ovat Noora </a:t>
            </a:r>
            <a:r>
              <a:rPr lang="fi-FI" sz="1600" dirty="0" err="1"/>
              <a:t>Helkiö</a:t>
            </a:r>
            <a:r>
              <a:rPr lang="fi-FI" sz="1600" dirty="0"/>
              <a:t>, Eveliina Korpela ja Päivi Salminen, on lisensoitu </a:t>
            </a:r>
            <a:r>
              <a:rPr lang="fi-FI" sz="1600" u="sng" dirty="0">
                <a:solidFill>
                  <a:srgbClr val="049CCF"/>
                </a:solidFill>
                <a:effectLst/>
                <a:ea typeface="Calibri" panose="020F0502020204030204" pitchFamily="34" charset="0"/>
                <a:cs typeface="Arial" panose="020B0604020202020204" pitchFamily="34" charset="0"/>
                <a:hlinkClick r:id="rId3"/>
              </a:rPr>
              <a:t>Creative Commons Nimeä 4.0 Kansainvälinen –lisenssillä</a:t>
            </a:r>
            <a:r>
              <a:rPr lang="fi-FI" sz="1600" dirty="0">
                <a:effectLst/>
                <a:ea typeface="Calibri" panose="020F0502020204030204" pitchFamily="34" charset="0"/>
                <a:cs typeface="Arial" panose="020B0604020202020204" pitchFamily="34" charset="0"/>
              </a:rPr>
              <a:t>. Materiaali on saatavilla osoitteessa Kielibuusti.fi.</a:t>
            </a:r>
            <a:endParaRPr lang="fi-FI" sz="1600" dirty="0"/>
          </a:p>
        </p:txBody>
      </p:sp>
    </p:spTree>
    <p:extLst>
      <p:ext uri="{BB962C8B-B14F-4D97-AF65-F5344CB8AC3E}">
        <p14:creationId xmlns:p14="http://schemas.microsoft.com/office/powerpoint/2010/main" val="99268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C27-969E-9ABE-ED09-B706CE306715}"/>
              </a:ext>
            </a:extLst>
          </p:cNvPr>
          <p:cNvSpPr>
            <a:spLocks noGrp="1"/>
          </p:cNvSpPr>
          <p:nvPr>
            <p:ph type="title"/>
          </p:nvPr>
        </p:nvSpPr>
        <p:spPr/>
        <p:txBody>
          <a:bodyPr/>
          <a:lstStyle/>
          <a:p>
            <a:r>
              <a:rPr lang="fi-FI" dirty="0"/>
              <a:t>Mitä referointi on?</a:t>
            </a:r>
          </a:p>
        </p:txBody>
      </p:sp>
      <p:sp>
        <p:nvSpPr>
          <p:cNvPr id="3" name="Content Placeholder 2">
            <a:extLst>
              <a:ext uri="{FF2B5EF4-FFF2-40B4-BE49-F238E27FC236}">
                <a16:creationId xmlns:a16="http://schemas.microsoft.com/office/drawing/2014/main" id="{25638D0D-C813-1C77-A7A5-3D5749DFF674}"/>
              </a:ext>
            </a:extLst>
          </p:cNvPr>
          <p:cNvSpPr>
            <a:spLocks noGrp="1"/>
          </p:cNvSpPr>
          <p:nvPr>
            <p:ph sz="half" idx="1"/>
          </p:nvPr>
        </p:nvSpPr>
        <p:spPr/>
        <p:txBody>
          <a:bodyPr/>
          <a:lstStyle/>
          <a:p>
            <a:r>
              <a:rPr lang="fi-FI" dirty="0"/>
              <a:t>Referointi on keskeisten asioiden tiivistämistä omin sanoin.</a:t>
            </a:r>
          </a:p>
        </p:txBody>
      </p:sp>
      <p:sp>
        <p:nvSpPr>
          <p:cNvPr id="7" name="Slide Number Placeholder 6">
            <a:extLst>
              <a:ext uri="{FF2B5EF4-FFF2-40B4-BE49-F238E27FC236}">
                <a16:creationId xmlns:a16="http://schemas.microsoft.com/office/drawing/2014/main" id="{7A6ECFF6-CF1B-2876-5E0E-9B6A5FA8C6C7}"/>
              </a:ext>
            </a:extLst>
          </p:cNvPr>
          <p:cNvSpPr>
            <a:spLocks noGrp="1"/>
          </p:cNvSpPr>
          <p:nvPr>
            <p:ph type="sldNum" sz="quarter" idx="4"/>
          </p:nvPr>
        </p:nvSpPr>
        <p:spPr/>
        <p:txBody>
          <a:bodyPr/>
          <a:lstStyle/>
          <a:p>
            <a:fld id="{49D43B8D-3A48-4AF4-9D47-972388EB9581}" type="slidenum">
              <a:rPr lang="en-FI" smtClean="0"/>
              <a:pPr/>
              <a:t>4</a:t>
            </a:fld>
            <a:endParaRPr lang="en-FI"/>
          </a:p>
        </p:txBody>
      </p:sp>
      <p:pic>
        <p:nvPicPr>
          <p:cNvPr id="10" name="Sisällön paikkamerkki 7">
            <a:extLst>
              <a:ext uri="{FF2B5EF4-FFF2-40B4-BE49-F238E27FC236}">
                <a16:creationId xmlns:a16="http://schemas.microsoft.com/office/drawing/2014/main" id="{86B5EB8D-D23D-4587-AECE-EA193C2298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0463" y="2516263"/>
            <a:ext cx="1825474" cy="1825474"/>
          </a:xfrm>
          <a:prstGeom prst="rect">
            <a:avLst/>
          </a:prstGeom>
        </p:spPr>
      </p:pic>
      <p:sp>
        <p:nvSpPr>
          <p:cNvPr id="4" name="Footer Placeholder 3">
            <a:extLst>
              <a:ext uri="{FF2B5EF4-FFF2-40B4-BE49-F238E27FC236}">
                <a16:creationId xmlns:a16="http://schemas.microsoft.com/office/drawing/2014/main" id="{DCC955F7-07FD-195B-5EBF-17998E8B6522}"/>
              </a:ext>
            </a:extLst>
          </p:cNvPr>
          <p:cNvSpPr>
            <a:spLocks noGrp="1"/>
          </p:cNvSpPr>
          <p:nvPr>
            <p:ph type="ftr" sz="quarter" idx="3"/>
          </p:nvPr>
        </p:nvSpPr>
        <p:spPr/>
        <p:txBody>
          <a:bodyPr/>
          <a:lstStyle/>
          <a:p>
            <a:r>
              <a:rPr lang="fi-FI"/>
              <a:t>Referointi: Tekstistä toiseksi</a:t>
            </a:r>
            <a:endParaRPr lang="en-FI"/>
          </a:p>
        </p:txBody>
      </p:sp>
    </p:spTree>
    <p:extLst>
      <p:ext uri="{BB962C8B-B14F-4D97-AF65-F5344CB8AC3E}">
        <p14:creationId xmlns:p14="http://schemas.microsoft.com/office/powerpoint/2010/main" val="326440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C27-969E-9ABE-ED09-B706CE306715}"/>
              </a:ext>
            </a:extLst>
          </p:cNvPr>
          <p:cNvSpPr>
            <a:spLocks noGrp="1"/>
          </p:cNvSpPr>
          <p:nvPr>
            <p:ph type="title"/>
          </p:nvPr>
        </p:nvSpPr>
        <p:spPr/>
        <p:txBody>
          <a:bodyPr/>
          <a:lstStyle/>
          <a:p>
            <a:r>
              <a:rPr lang="fi-FI" dirty="0"/>
              <a:t>Mitä referointi on?</a:t>
            </a:r>
          </a:p>
        </p:txBody>
      </p:sp>
      <p:sp>
        <p:nvSpPr>
          <p:cNvPr id="3" name="Content Placeholder 2">
            <a:extLst>
              <a:ext uri="{FF2B5EF4-FFF2-40B4-BE49-F238E27FC236}">
                <a16:creationId xmlns:a16="http://schemas.microsoft.com/office/drawing/2014/main" id="{25638D0D-C813-1C77-A7A5-3D5749DFF674}"/>
              </a:ext>
            </a:extLst>
          </p:cNvPr>
          <p:cNvSpPr>
            <a:spLocks noGrp="1"/>
          </p:cNvSpPr>
          <p:nvPr>
            <p:ph sz="half" idx="1"/>
          </p:nvPr>
        </p:nvSpPr>
        <p:spPr/>
        <p:txBody>
          <a:bodyPr/>
          <a:lstStyle/>
          <a:p>
            <a:r>
              <a:rPr lang="fi-FI" dirty="0"/>
              <a:t>Keskeiset asiat: aihe, mitä aiheesta sanotaan, tekstilaji, tekstin tavoite</a:t>
            </a:r>
          </a:p>
          <a:p>
            <a:r>
              <a:rPr lang="fi-FI" dirty="0"/>
              <a:t>Tiivistäminen: lyhentäminen, valitseminen, yhdistäminen</a:t>
            </a:r>
          </a:p>
          <a:p>
            <a:r>
              <a:rPr lang="fi-FI" dirty="0"/>
              <a:t>Omin sanoin: toisella tavalla kuin pohjatekstissä</a:t>
            </a:r>
          </a:p>
        </p:txBody>
      </p:sp>
      <p:sp>
        <p:nvSpPr>
          <p:cNvPr id="7" name="Slide Number Placeholder 6">
            <a:extLst>
              <a:ext uri="{FF2B5EF4-FFF2-40B4-BE49-F238E27FC236}">
                <a16:creationId xmlns:a16="http://schemas.microsoft.com/office/drawing/2014/main" id="{7A6ECFF6-CF1B-2876-5E0E-9B6A5FA8C6C7}"/>
              </a:ext>
            </a:extLst>
          </p:cNvPr>
          <p:cNvSpPr>
            <a:spLocks noGrp="1"/>
          </p:cNvSpPr>
          <p:nvPr>
            <p:ph type="sldNum" sz="quarter" idx="4"/>
          </p:nvPr>
        </p:nvSpPr>
        <p:spPr/>
        <p:txBody>
          <a:bodyPr/>
          <a:lstStyle/>
          <a:p>
            <a:fld id="{49D43B8D-3A48-4AF4-9D47-972388EB9581}" type="slidenum">
              <a:rPr lang="en-FI" smtClean="0"/>
              <a:pPr/>
              <a:t>5</a:t>
            </a:fld>
            <a:endParaRPr lang="en-FI"/>
          </a:p>
        </p:txBody>
      </p:sp>
      <p:sp>
        <p:nvSpPr>
          <p:cNvPr id="4" name="Footer Placeholder 3">
            <a:extLst>
              <a:ext uri="{FF2B5EF4-FFF2-40B4-BE49-F238E27FC236}">
                <a16:creationId xmlns:a16="http://schemas.microsoft.com/office/drawing/2014/main" id="{4390D9F7-F817-472F-19C3-E5E565C1EB6C}"/>
              </a:ext>
            </a:extLst>
          </p:cNvPr>
          <p:cNvSpPr>
            <a:spLocks noGrp="1"/>
          </p:cNvSpPr>
          <p:nvPr>
            <p:ph type="ftr" sz="quarter" idx="3"/>
          </p:nvPr>
        </p:nvSpPr>
        <p:spPr/>
        <p:txBody>
          <a:bodyPr/>
          <a:lstStyle/>
          <a:p>
            <a:r>
              <a:rPr lang="fi-FI"/>
              <a:t>Referointi: Tekstistä toiseksi</a:t>
            </a:r>
            <a:endParaRPr lang="en-FI"/>
          </a:p>
        </p:txBody>
      </p:sp>
      <p:pic>
        <p:nvPicPr>
          <p:cNvPr id="8" name="Sisällön paikkamerkki 7">
            <a:extLst>
              <a:ext uri="{FF2B5EF4-FFF2-40B4-BE49-F238E27FC236}">
                <a16:creationId xmlns:a16="http://schemas.microsoft.com/office/drawing/2014/main" id="{FE1F58AE-BA8A-3CAD-6EF4-A84AB68F45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0463" y="2516263"/>
            <a:ext cx="1825474" cy="1825474"/>
          </a:xfrm>
          <a:prstGeom prst="rect">
            <a:avLst/>
          </a:prstGeom>
        </p:spPr>
      </p:pic>
    </p:spTree>
    <p:extLst>
      <p:ext uri="{BB962C8B-B14F-4D97-AF65-F5344CB8AC3E}">
        <p14:creationId xmlns:p14="http://schemas.microsoft.com/office/powerpoint/2010/main" val="97901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E0DE7-099C-43C0-B3F7-58E86FF0F77E}"/>
              </a:ext>
            </a:extLst>
          </p:cNvPr>
          <p:cNvSpPr>
            <a:spLocks noGrp="1"/>
          </p:cNvSpPr>
          <p:nvPr>
            <p:ph type="title"/>
          </p:nvPr>
        </p:nvSpPr>
        <p:spPr/>
        <p:txBody>
          <a:bodyPr/>
          <a:lstStyle/>
          <a:p>
            <a:r>
              <a:rPr lang="fi-FI" dirty="0"/>
              <a:t>Referaatti</a:t>
            </a:r>
          </a:p>
        </p:txBody>
      </p:sp>
      <p:sp>
        <p:nvSpPr>
          <p:cNvPr id="3" name="Sisällön paikkamerkki 2">
            <a:extLst>
              <a:ext uri="{FF2B5EF4-FFF2-40B4-BE49-F238E27FC236}">
                <a16:creationId xmlns:a16="http://schemas.microsoft.com/office/drawing/2014/main" id="{36E03172-A541-7C17-2115-A1337919AF9D}"/>
              </a:ext>
            </a:extLst>
          </p:cNvPr>
          <p:cNvSpPr>
            <a:spLocks noGrp="1"/>
          </p:cNvSpPr>
          <p:nvPr>
            <p:ph sz="half" idx="1"/>
          </p:nvPr>
        </p:nvSpPr>
        <p:spPr>
          <a:xfrm>
            <a:off x="576091" y="1856413"/>
            <a:ext cx="6264975" cy="3719937"/>
          </a:xfrm>
        </p:spPr>
        <p:txBody>
          <a:bodyPr>
            <a:normAutofit fontScale="92500"/>
          </a:bodyPr>
          <a:lstStyle/>
          <a:p>
            <a:pPr lvl="1">
              <a:lnSpc>
                <a:spcPct val="110000"/>
              </a:lnSpc>
            </a:pPr>
            <a:r>
              <a:rPr lang="fi-FI" sz="2400" dirty="0">
                <a:cs typeface="Arial" panose="020B0604020202020204" pitchFamily="34" charset="0"/>
              </a:rPr>
              <a:t>referaatti = </a:t>
            </a:r>
            <a:r>
              <a:rPr lang="fi-FI" sz="2400" i="1" dirty="0">
                <a:cs typeface="Arial" panose="020B0604020202020204" pitchFamily="34" charset="0"/>
              </a:rPr>
              <a:t>a </a:t>
            </a:r>
            <a:r>
              <a:rPr lang="fi-FI" sz="2400" i="1" dirty="0" err="1">
                <a:cs typeface="Arial" panose="020B0604020202020204" pitchFamily="34" charset="0"/>
              </a:rPr>
              <a:t>summary</a:t>
            </a:r>
            <a:r>
              <a:rPr lang="fi-FI" sz="2400" i="1" dirty="0">
                <a:cs typeface="Arial" panose="020B0604020202020204" pitchFamily="34" charset="0"/>
              </a:rPr>
              <a:t>; a </a:t>
            </a:r>
            <a:r>
              <a:rPr lang="fi-FI" sz="2400" i="1" dirty="0" err="1">
                <a:cs typeface="Arial" panose="020B0604020202020204" pitchFamily="34" charset="0"/>
              </a:rPr>
              <a:t>brief</a:t>
            </a:r>
            <a:r>
              <a:rPr lang="fi-FI" sz="2400" i="1" dirty="0">
                <a:cs typeface="Arial" panose="020B0604020202020204" pitchFamily="34" charset="0"/>
              </a:rPr>
              <a:t> </a:t>
            </a:r>
            <a:r>
              <a:rPr lang="fi-FI" sz="2400" i="1" dirty="0" err="1">
                <a:cs typeface="Arial" panose="020B0604020202020204" pitchFamily="34" charset="0"/>
              </a:rPr>
              <a:t>report</a:t>
            </a:r>
            <a:endParaRPr lang="fi-FI" sz="2400" i="1" dirty="0">
              <a:cs typeface="Arial" panose="020B0604020202020204" pitchFamily="34" charset="0"/>
            </a:endParaRPr>
          </a:p>
          <a:p>
            <a:pPr lvl="1">
              <a:lnSpc>
                <a:spcPct val="110000"/>
              </a:lnSpc>
            </a:pPr>
            <a:r>
              <a:rPr lang="fi-FI" sz="2400" dirty="0">
                <a:cs typeface="Arial" panose="020B0604020202020204" pitchFamily="34" charset="0"/>
              </a:rPr>
              <a:t>referoida = </a:t>
            </a:r>
            <a:r>
              <a:rPr lang="fi-FI" sz="2400" i="1" dirty="0">
                <a:cs typeface="Arial" panose="020B0604020202020204" pitchFamily="34" charset="0"/>
              </a:rPr>
              <a:t>to </a:t>
            </a:r>
            <a:r>
              <a:rPr lang="fi-FI" sz="2400" i="1" dirty="0" err="1">
                <a:cs typeface="Arial" panose="020B0604020202020204" pitchFamily="34" charset="0"/>
              </a:rPr>
              <a:t>summarize</a:t>
            </a:r>
            <a:endParaRPr lang="fi-FI" sz="2400" i="1" dirty="0">
              <a:cs typeface="Arial" panose="020B0604020202020204" pitchFamily="34" charset="0"/>
            </a:endParaRPr>
          </a:p>
          <a:p>
            <a:pPr lvl="1">
              <a:lnSpc>
                <a:spcPct val="110000"/>
              </a:lnSpc>
            </a:pPr>
            <a:r>
              <a:rPr lang="fi-FI" sz="2400" dirty="0">
                <a:cs typeface="Arial" panose="020B0604020202020204" pitchFamily="34" charset="0"/>
              </a:rPr>
              <a:t>Lue </a:t>
            </a:r>
            <a:r>
              <a:rPr lang="fi-FI" sz="2400" dirty="0" err="1">
                <a:cs typeface="Arial" panose="020B0604020202020204" pitchFamily="34" charset="0"/>
              </a:rPr>
              <a:t>HUMAKin</a:t>
            </a:r>
            <a:r>
              <a:rPr lang="fi-FI" sz="2400" dirty="0">
                <a:cs typeface="Arial" panose="020B0604020202020204" pitchFamily="34" charset="0"/>
              </a:rPr>
              <a:t> Pienestä oppaasta kirjoittamiseen osio </a:t>
            </a:r>
            <a:r>
              <a:rPr lang="fi-FI" sz="2400" i="1" dirty="0">
                <a:cs typeface="Arial" panose="020B0604020202020204" pitchFamily="34" charset="0"/>
              </a:rPr>
              <a:t>Referaatti</a:t>
            </a:r>
            <a:r>
              <a:rPr lang="fi-FI" sz="2400" dirty="0">
                <a:cs typeface="Arial" panose="020B0604020202020204" pitchFamily="34" charset="0"/>
              </a:rPr>
              <a:t> (</a:t>
            </a:r>
            <a:r>
              <a:rPr lang="fi-FI" sz="2400" dirty="0">
                <a:cs typeface="Arial" panose="020B0604020202020204" pitchFamily="34" charset="0"/>
                <a:hlinkClick r:id="rId2"/>
              </a:rPr>
              <a:t>linkki materiaaliin</a:t>
            </a:r>
            <a:r>
              <a:rPr lang="fi-FI" sz="2400" dirty="0">
                <a:cs typeface="Arial" panose="020B0604020202020204" pitchFamily="34" charset="0"/>
              </a:rPr>
              <a:t>) </a:t>
            </a:r>
          </a:p>
          <a:p>
            <a:pPr lvl="1">
              <a:lnSpc>
                <a:spcPct val="110000"/>
              </a:lnSpc>
            </a:pPr>
            <a:r>
              <a:rPr lang="fi-FI" sz="2400" dirty="0">
                <a:cs typeface="Arial" panose="020B0604020202020204" pitchFamily="34" charset="0"/>
              </a:rPr>
              <a:t>Millainen teksti referaatti on? </a:t>
            </a:r>
          </a:p>
          <a:p>
            <a:pPr lvl="1">
              <a:lnSpc>
                <a:spcPct val="110000"/>
              </a:lnSpc>
            </a:pPr>
            <a:r>
              <a:rPr lang="fi-FI" sz="2400" dirty="0">
                <a:cs typeface="Arial" panose="020B0604020202020204" pitchFamily="34" charset="0"/>
              </a:rPr>
              <a:t>Miten se eroaa alkuperäisestä tekstistä? Mitä referaatissa on? Mitä referaatissa ei ole? </a:t>
            </a:r>
          </a:p>
        </p:txBody>
      </p:sp>
      <p:sp>
        <p:nvSpPr>
          <p:cNvPr id="7" name="Dian numeron paikkamerkki 6">
            <a:extLst>
              <a:ext uri="{FF2B5EF4-FFF2-40B4-BE49-F238E27FC236}">
                <a16:creationId xmlns:a16="http://schemas.microsoft.com/office/drawing/2014/main" id="{C28FE206-0E98-9E7D-048B-4F7469FFA97D}"/>
              </a:ext>
            </a:extLst>
          </p:cNvPr>
          <p:cNvSpPr>
            <a:spLocks noGrp="1"/>
          </p:cNvSpPr>
          <p:nvPr>
            <p:ph type="sldNum" sz="quarter" idx="4"/>
          </p:nvPr>
        </p:nvSpPr>
        <p:spPr/>
        <p:txBody>
          <a:bodyPr/>
          <a:lstStyle/>
          <a:p>
            <a:fld id="{49D43B8D-3A48-4AF4-9D47-972388EB9581}" type="slidenum">
              <a:rPr lang="en-FI" smtClean="0"/>
              <a:pPr/>
              <a:t>6</a:t>
            </a:fld>
            <a:endParaRPr lang="en-FI"/>
          </a:p>
        </p:txBody>
      </p:sp>
      <p:sp>
        <p:nvSpPr>
          <p:cNvPr id="4" name="Footer Placeholder 3">
            <a:extLst>
              <a:ext uri="{FF2B5EF4-FFF2-40B4-BE49-F238E27FC236}">
                <a16:creationId xmlns:a16="http://schemas.microsoft.com/office/drawing/2014/main" id="{5AC45181-5E65-88E2-C919-5813C94BDCC4}"/>
              </a:ext>
            </a:extLst>
          </p:cNvPr>
          <p:cNvSpPr>
            <a:spLocks noGrp="1"/>
          </p:cNvSpPr>
          <p:nvPr>
            <p:ph type="ftr" sz="quarter" idx="3"/>
          </p:nvPr>
        </p:nvSpPr>
        <p:spPr/>
        <p:txBody>
          <a:bodyPr/>
          <a:lstStyle/>
          <a:p>
            <a:r>
              <a:rPr lang="fi-FI"/>
              <a:t>Referointi: Tekstistä toiseksi</a:t>
            </a:r>
            <a:endParaRPr lang="en-FI"/>
          </a:p>
        </p:txBody>
      </p:sp>
      <p:pic>
        <p:nvPicPr>
          <p:cNvPr id="9" name="Sisällön paikkamerkki 7">
            <a:extLst>
              <a:ext uri="{FF2B5EF4-FFF2-40B4-BE49-F238E27FC236}">
                <a16:creationId xmlns:a16="http://schemas.microsoft.com/office/drawing/2014/main" id="{9C132871-A8F8-20C9-51DA-F18FEEA76D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0463" y="2516263"/>
            <a:ext cx="1825474" cy="1825474"/>
          </a:xfrm>
          <a:prstGeom prst="rect">
            <a:avLst/>
          </a:prstGeom>
        </p:spPr>
      </p:pic>
    </p:spTree>
    <p:extLst>
      <p:ext uri="{BB962C8B-B14F-4D97-AF65-F5344CB8AC3E}">
        <p14:creationId xmlns:p14="http://schemas.microsoft.com/office/powerpoint/2010/main" val="110109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9EB5F30-81E5-4F86-AE79-5A52A3655CA7}"/>
              </a:ext>
            </a:extLst>
          </p:cNvPr>
          <p:cNvSpPr>
            <a:spLocks noGrp="1"/>
          </p:cNvSpPr>
          <p:nvPr>
            <p:ph type="title"/>
          </p:nvPr>
        </p:nvSpPr>
        <p:spPr/>
        <p:txBody>
          <a:bodyPr/>
          <a:lstStyle/>
          <a:p>
            <a:r>
              <a:rPr lang="fi-FI" dirty="0"/>
              <a:t>Referointi tutkimuskirjoittamisessa</a:t>
            </a:r>
          </a:p>
        </p:txBody>
      </p:sp>
      <p:sp>
        <p:nvSpPr>
          <p:cNvPr id="9" name="Sisällön paikkamerkki 8">
            <a:extLst>
              <a:ext uri="{FF2B5EF4-FFF2-40B4-BE49-F238E27FC236}">
                <a16:creationId xmlns:a16="http://schemas.microsoft.com/office/drawing/2014/main" id="{1D96454D-75D4-43B4-9E22-D6381079C975}"/>
              </a:ext>
            </a:extLst>
          </p:cNvPr>
          <p:cNvSpPr>
            <a:spLocks noGrp="1"/>
          </p:cNvSpPr>
          <p:nvPr>
            <p:ph sz="half" idx="1"/>
          </p:nvPr>
        </p:nvSpPr>
        <p:spPr/>
        <p:txBody>
          <a:bodyPr/>
          <a:lstStyle/>
          <a:p>
            <a:r>
              <a:rPr lang="fi-FI" dirty="0"/>
              <a:t>Koko tekstiä ei referoida vaan lähdetekstistä valitaan oman työn kannalta tärkeää tietoa.</a:t>
            </a:r>
          </a:p>
          <a:p>
            <a:r>
              <a:rPr lang="fi-FI" dirty="0"/>
              <a:t>Referointi osoitetaan lähdeviitteellä, ja tekstin tarkemmat tiedot selviävät lähdeluettelosta.</a:t>
            </a:r>
          </a:p>
        </p:txBody>
      </p:sp>
      <p:sp>
        <p:nvSpPr>
          <p:cNvPr id="6" name="Alatunnisteen paikkamerkki 5">
            <a:extLst>
              <a:ext uri="{FF2B5EF4-FFF2-40B4-BE49-F238E27FC236}">
                <a16:creationId xmlns:a16="http://schemas.microsoft.com/office/drawing/2014/main" id="{E43A034A-5658-4D21-B959-9A01D777F471}"/>
              </a:ext>
            </a:extLst>
          </p:cNvPr>
          <p:cNvSpPr>
            <a:spLocks noGrp="1"/>
          </p:cNvSpPr>
          <p:nvPr>
            <p:ph type="ftr" sz="quarter" idx="11"/>
          </p:nvPr>
        </p:nvSpPr>
        <p:spPr/>
        <p:txBody>
          <a:bodyPr/>
          <a:lstStyle/>
          <a:p>
            <a:r>
              <a:rPr lang="fi-FI"/>
              <a:t>Referointi: Tekstistä toiseksi</a:t>
            </a:r>
            <a:endParaRPr lang="en-FI"/>
          </a:p>
        </p:txBody>
      </p:sp>
      <p:sp>
        <p:nvSpPr>
          <p:cNvPr id="7" name="Dian numeron paikkamerkki 6">
            <a:extLst>
              <a:ext uri="{FF2B5EF4-FFF2-40B4-BE49-F238E27FC236}">
                <a16:creationId xmlns:a16="http://schemas.microsoft.com/office/drawing/2014/main" id="{388E9AB9-395A-45CA-A175-930BB9336624}"/>
              </a:ext>
            </a:extLst>
          </p:cNvPr>
          <p:cNvSpPr>
            <a:spLocks noGrp="1"/>
          </p:cNvSpPr>
          <p:nvPr>
            <p:ph type="sldNum" sz="quarter" idx="12"/>
          </p:nvPr>
        </p:nvSpPr>
        <p:spPr/>
        <p:txBody>
          <a:bodyPr/>
          <a:lstStyle/>
          <a:p>
            <a:fld id="{49D43B8D-3A48-4AF4-9D47-972388EB9581}" type="slidenum">
              <a:rPr lang="en-FI" smtClean="0"/>
              <a:pPr/>
              <a:t>7</a:t>
            </a:fld>
            <a:endParaRPr lang="en-FI"/>
          </a:p>
        </p:txBody>
      </p:sp>
    </p:spTree>
    <p:extLst>
      <p:ext uri="{BB962C8B-B14F-4D97-AF65-F5344CB8AC3E}">
        <p14:creationId xmlns:p14="http://schemas.microsoft.com/office/powerpoint/2010/main" val="236582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921203-A19C-4004-9A1C-704FC94DEA3D}"/>
              </a:ext>
            </a:extLst>
          </p:cNvPr>
          <p:cNvSpPr>
            <a:spLocks noGrp="1"/>
          </p:cNvSpPr>
          <p:nvPr>
            <p:ph type="ctrTitle"/>
          </p:nvPr>
        </p:nvSpPr>
        <p:spPr/>
        <p:txBody>
          <a:bodyPr/>
          <a:lstStyle/>
          <a:p>
            <a:r>
              <a:rPr lang="fi-FI" dirty="0"/>
              <a:t>Referointia harjoittelemaan</a:t>
            </a:r>
          </a:p>
        </p:txBody>
      </p:sp>
      <p:sp>
        <p:nvSpPr>
          <p:cNvPr id="6" name="Dian numeron paikkamerkki 5">
            <a:extLst>
              <a:ext uri="{FF2B5EF4-FFF2-40B4-BE49-F238E27FC236}">
                <a16:creationId xmlns:a16="http://schemas.microsoft.com/office/drawing/2014/main" id="{08888744-F131-4EEE-9B70-84864DDA2F97}"/>
              </a:ext>
            </a:extLst>
          </p:cNvPr>
          <p:cNvSpPr>
            <a:spLocks noGrp="1"/>
          </p:cNvSpPr>
          <p:nvPr>
            <p:ph type="sldNum" sz="quarter" idx="4"/>
          </p:nvPr>
        </p:nvSpPr>
        <p:spPr/>
        <p:txBody>
          <a:bodyPr/>
          <a:lstStyle/>
          <a:p>
            <a:fld id="{49D43B8D-3A48-4AF4-9D47-972388EB9581}" type="slidenum">
              <a:rPr lang="fi-FI" smtClean="0"/>
              <a:pPr/>
              <a:t>8</a:t>
            </a:fld>
            <a:endParaRPr lang="fi-FI"/>
          </a:p>
        </p:txBody>
      </p:sp>
      <p:sp>
        <p:nvSpPr>
          <p:cNvPr id="5" name="Footer Placeholder 4">
            <a:extLst>
              <a:ext uri="{FF2B5EF4-FFF2-40B4-BE49-F238E27FC236}">
                <a16:creationId xmlns:a16="http://schemas.microsoft.com/office/drawing/2014/main" id="{97292B20-ADE4-511A-C799-FDE342D6474D}"/>
              </a:ext>
            </a:extLst>
          </p:cNvPr>
          <p:cNvSpPr>
            <a:spLocks noGrp="1"/>
          </p:cNvSpPr>
          <p:nvPr>
            <p:ph type="ftr" sz="quarter" idx="3"/>
          </p:nvPr>
        </p:nvSpPr>
        <p:spPr/>
        <p:txBody>
          <a:bodyPr/>
          <a:lstStyle/>
          <a:p>
            <a:r>
              <a:rPr lang="fi-FI"/>
              <a:t>Referointi: Tekstistä toiseksi</a:t>
            </a:r>
            <a:endParaRPr lang="en-FI"/>
          </a:p>
        </p:txBody>
      </p:sp>
    </p:spTree>
    <p:extLst>
      <p:ext uri="{BB962C8B-B14F-4D97-AF65-F5344CB8AC3E}">
        <p14:creationId xmlns:p14="http://schemas.microsoft.com/office/powerpoint/2010/main" val="423000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D2B6-16E7-989F-D05A-1B6598255072}"/>
              </a:ext>
            </a:extLst>
          </p:cNvPr>
          <p:cNvSpPr>
            <a:spLocks noGrp="1"/>
          </p:cNvSpPr>
          <p:nvPr>
            <p:ph type="title"/>
          </p:nvPr>
        </p:nvSpPr>
        <p:spPr/>
        <p:txBody>
          <a:bodyPr/>
          <a:lstStyle/>
          <a:p>
            <a:r>
              <a:rPr lang="fi-FI" dirty="0"/>
              <a:t>Harjoituksen uutisteksti</a:t>
            </a:r>
          </a:p>
        </p:txBody>
      </p:sp>
      <p:sp>
        <p:nvSpPr>
          <p:cNvPr id="3" name="Content Placeholder 2">
            <a:extLst>
              <a:ext uri="{FF2B5EF4-FFF2-40B4-BE49-F238E27FC236}">
                <a16:creationId xmlns:a16="http://schemas.microsoft.com/office/drawing/2014/main" id="{8C3E74DD-4319-5B3C-6135-13908E27A612}"/>
              </a:ext>
            </a:extLst>
          </p:cNvPr>
          <p:cNvSpPr>
            <a:spLocks noGrp="1"/>
          </p:cNvSpPr>
          <p:nvPr>
            <p:ph sz="half" idx="1"/>
          </p:nvPr>
        </p:nvSpPr>
        <p:spPr/>
        <p:txBody>
          <a:bodyPr/>
          <a:lstStyle/>
          <a:p>
            <a:r>
              <a:rPr lang="fi-FI" dirty="0"/>
              <a:t>Harjoituksissa käytetään esimerkkinä Tieteessä tapahtuu -lehden uutista (8.12.2022) </a:t>
            </a:r>
            <a:r>
              <a:rPr lang="fi-FI" i="1" dirty="0"/>
              <a:t>Ilmastopaneelin raportti: Erityisesti ruokavalinnat vähentäisivät tehokkaasti kuluttajien päästöjä </a:t>
            </a:r>
            <a:r>
              <a:rPr lang="fi-FI" dirty="0"/>
              <a:t>(</a:t>
            </a:r>
            <a:r>
              <a:rPr lang="fi-FI" dirty="0">
                <a:hlinkClick r:id="rId2"/>
              </a:rPr>
              <a:t>linkki</a:t>
            </a:r>
            <a:r>
              <a:rPr lang="fi-FI" dirty="0"/>
              <a:t>).</a:t>
            </a:r>
          </a:p>
        </p:txBody>
      </p:sp>
      <p:sp>
        <p:nvSpPr>
          <p:cNvPr id="5" name="Footer Placeholder 4">
            <a:extLst>
              <a:ext uri="{FF2B5EF4-FFF2-40B4-BE49-F238E27FC236}">
                <a16:creationId xmlns:a16="http://schemas.microsoft.com/office/drawing/2014/main" id="{F9DBA030-E741-61C2-1447-9C747043914D}"/>
              </a:ext>
            </a:extLst>
          </p:cNvPr>
          <p:cNvSpPr>
            <a:spLocks noGrp="1"/>
          </p:cNvSpPr>
          <p:nvPr>
            <p:ph type="ftr" sz="quarter" idx="3"/>
          </p:nvPr>
        </p:nvSpPr>
        <p:spPr/>
        <p:txBody>
          <a:bodyPr/>
          <a:lstStyle/>
          <a:p>
            <a:r>
              <a:rPr lang="fi-FI"/>
              <a:t>Referointi: Tekstistä toiseksi</a:t>
            </a:r>
            <a:endParaRPr lang="en-FI"/>
          </a:p>
        </p:txBody>
      </p:sp>
      <p:sp>
        <p:nvSpPr>
          <p:cNvPr id="6" name="Slide Number Placeholder 5">
            <a:extLst>
              <a:ext uri="{FF2B5EF4-FFF2-40B4-BE49-F238E27FC236}">
                <a16:creationId xmlns:a16="http://schemas.microsoft.com/office/drawing/2014/main" id="{1ABABE65-F718-E5F6-229F-3686BC938ACB}"/>
              </a:ext>
            </a:extLst>
          </p:cNvPr>
          <p:cNvSpPr>
            <a:spLocks noGrp="1"/>
          </p:cNvSpPr>
          <p:nvPr>
            <p:ph type="sldNum" sz="quarter" idx="4"/>
          </p:nvPr>
        </p:nvSpPr>
        <p:spPr/>
        <p:txBody>
          <a:bodyPr/>
          <a:lstStyle/>
          <a:p>
            <a:fld id="{49D43B8D-3A48-4AF4-9D47-972388EB9581}" type="slidenum">
              <a:rPr lang="en-FI" smtClean="0"/>
              <a:pPr/>
              <a:t>9</a:t>
            </a:fld>
            <a:endParaRPr lang="en-FI"/>
          </a:p>
        </p:txBody>
      </p:sp>
    </p:spTree>
    <p:extLst>
      <p:ext uri="{BB962C8B-B14F-4D97-AF65-F5344CB8AC3E}">
        <p14:creationId xmlns:p14="http://schemas.microsoft.com/office/powerpoint/2010/main" val="908505583"/>
      </p:ext>
    </p:extLst>
  </p:cSld>
  <p:clrMapOvr>
    <a:masterClrMapping/>
  </p:clrMapOvr>
</p:sld>
</file>

<file path=ppt/theme/theme1.xml><?xml version="1.0" encoding="utf-8"?>
<a:theme xmlns:a="http://schemas.openxmlformats.org/drawingml/2006/main" name="Kielibuusti">
  <a:themeElements>
    <a:clrScheme name="Mukautettu 18">
      <a:dk1>
        <a:srgbClr val="FFF8E6"/>
      </a:dk1>
      <a:lt1>
        <a:srgbClr val="162A52"/>
      </a:lt1>
      <a:dk2>
        <a:srgbClr val="FFF8E6"/>
      </a:dk2>
      <a:lt2>
        <a:srgbClr val="162A52"/>
      </a:lt2>
      <a:accent1>
        <a:srgbClr val="19DDCA"/>
      </a:accent1>
      <a:accent2>
        <a:srgbClr val="0058DE"/>
      </a:accent2>
      <a:accent3>
        <a:srgbClr val="FF0059"/>
      </a:accent3>
      <a:accent4>
        <a:srgbClr val="FFAE38"/>
      </a:accent4>
      <a:accent5>
        <a:srgbClr val="B7B7B7"/>
      </a:accent5>
      <a:accent6>
        <a:srgbClr val="105BFF"/>
      </a:accent6>
      <a:hlink>
        <a:srgbClr val="076CCA"/>
      </a:hlink>
      <a:folHlink>
        <a:srgbClr val="076CCA"/>
      </a:folHlink>
    </a:clrScheme>
    <a:fontScheme name="Kielibuusti">
      <a:majorFont>
        <a:latin typeface="Red Hat Display Black"/>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elibuusti" id="{D34E31A2-10CA-4D5C-8254-4CBAB7824380}" vid="{7AAEA4B9-84E4-4AEB-B9C5-3F4C678A431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ef4079-7867-4143-bf64-1ed518a7fd23">
      <Terms xmlns="http://schemas.microsoft.com/office/infopath/2007/PartnerControls"/>
    </lcf76f155ced4ddcb4097134ff3c332f>
    <TaxCatchAll xmlns="6d653776-b03a-41a6-8593-add243c82586" xsi:nil="true"/>
    <Linkki xmlns="dcef4079-7867-4143-bf64-1ed518a7fd23">
      <Url xsi:nil="true"/>
      <Description xsi:nil="true"/>
    </Linkki>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6D41C606376342B27E8A37ECB54F32" ma:contentTypeVersion="18" ma:contentTypeDescription="Create a new document." ma:contentTypeScope="" ma:versionID="6458eb8730f17982cb5d8e97d0d33310">
  <xsd:schema xmlns:xsd="http://www.w3.org/2001/XMLSchema" xmlns:xs="http://www.w3.org/2001/XMLSchema" xmlns:p="http://schemas.microsoft.com/office/2006/metadata/properties" xmlns:ns2="dcef4079-7867-4143-bf64-1ed518a7fd23" xmlns:ns3="6d653776-b03a-41a6-8593-add243c82586" targetNamespace="http://schemas.microsoft.com/office/2006/metadata/properties" ma:root="true" ma:fieldsID="3a6f6a639169c44c8c54a3d2ee8c9594" ns2:_="" ns3:_="">
    <xsd:import namespace="dcef4079-7867-4143-bf64-1ed518a7fd23"/>
    <xsd:import namespace="6d653776-b03a-41a6-8593-add243c825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Linkk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f4079-7867-4143-bf64-1ed518a7f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f519134-deff-459f-81c1-98498d3da871" ma:termSetId="09814cd3-568e-fe90-9814-8d621ff8fb84" ma:anchorId="fba54fb3-c3e1-fe81-a776-ca4b69148c4d" ma:open="true" ma:isKeyword="false">
      <xsd:complexType>
        <xsd:sequence>
          <xsd:element ref="pc:Terms" minOccurs="0" maxOccurs="1"/>
        </xsd:sequence>
      </xsd:complexType>
    </xsd:element>
    <xsd:element name="Linkki" ma:index="23" nillable="true" ma:displayName="Linkki" ma:format="Hyperlink" ma:internalName="Linkki">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653776-b03a-41a6-8593-add243c825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b367e25-f4e6-4d28-95fb-5fe5b3df94e4}" ma:internalName="TaxCatchAll" ma:showField="CatchAllData" ma:web="6d653776-b03a-41a6-8593-add243c825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CA5E3C-CF97-44B2-8681-3347A52989CF}">
  <ds:schemaRefs>
    <ds:schemaRef ds:uri="6d653776-b03a-41a6-8593-add243c82586"/>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cef4079-7867-4143-bf64-1ed518a7fd2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3C94147-0471-49D5-AE5B-571B8A1E01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f4079-7867-4143-bf64-1ed518a7fd23"/>
    <ds:schemaRef ds:uri="6d653776-b03a-41a6-8593-add243c825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5340C9-799A-4CFC-99C3-80BA7044B1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1407</TotalTime>
  <Words>1285</Words>
  <Application>Microsoft Office PowerPoint</Application>
  <PresentationFormat>Widescreen</PresentationFormat>
  <Paragraphs>180</Paragraphs>
  <Slides>32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Segoe UI</vt:lpstr>
      <vt:lpstr>Wingdings</vt:lpstr>
      <vt:lpstr>Red Hat Display Black</vt:lpstr>
      <vt:lpstr>Calibri</vt:lpstr>
      <vt:lpstr>Work Sans</vt:lpstr>
      <vt:lpstr>Kielibuusti</vt:lpstr>
      <vt:lpstr>Referointi: Tekstistä toiseksi</vt:lpstr>
      <vt:lpstr>Tavoitteet</vt:lpstr>
      <vt:lpstr>Referointi: lämmittely</vt:lpstr>
      <vt:lpstr>Mitä referointi on?</vt:lpstr>
      <vt:lpstr>Mitä referointi on?</vt:lpstr>
      <vt:lpstr>Referaatti</vt:lpstr>
      <vt:lpstr>Referointi tutkimuskirjoittamisessa</vt:lpstr>
      <vt:lpstr>Referointia harjoittelemaan</vt:lpstr>
      <vt:lpstr>Harjoituksen uutisteksti</vt:lpstr>
      <vt:lpstr>Referoinnin työvaiheet</vt:lpstr>
      <vt:lpstr>Lukeminen ja muistiinpanot</vt:lpstr>
      <vt:lpstr>Tekstiin tutustuminen ja lukemisen strategiat</vt:lpstr>
      <vt:lpstr>Tekstin avaaminen 1/2</vt:lpstr>
      <vt:lpstr>Tekstin avaaminen 2/2</vt:lpstr>
      <vt:lpstr>Ajatuskartta tekstistä</vt:lpstr>
      <vt:lpstr>Referaatin aloittaminen</vt:lpstr>
      <vt:lpstr>Referaatin aloitus</vt:lpstr>
      <vt:lpstr>Täydennä tekstin aiheesta kertova virke esittelyvirkkeeksi 1/2</vt:lpstr>
      <vt:lpstr>Täydennä tekstin aiheesta kertova virke esittelyvirkkeeksi 2/2</vt:lpstr>
      <vt:lpstr>Täydennä sitten esittelyvirkettä</vt:lpstr>
      <vt:lpstr>Referoinnin kielellisiä keinoja</vt:lpstr>
      <vt:lpstr>Referoinnin keinoja</vt:lpstr>
      <vt:lpstr>Referoinnin keinoja</vt:lpstr>
      <vt:lpstr>Referointiverbejä 1/2</vt:lpstr>
      <vt:lpstr>Referointiverbejä 2/2</vt:lpstr>
      <vt:lpstr>Referointiverbin valinnasta</vt:lpstr>
      <vt:lpstr>Referointiverbien merkityseroja</vt:lpstr>
      <vt:lpstr>Referaatin rakenteesta</vt:lpstr>
      <vt:lpstr>Referaatin rakenne</vt:lpstr>
      <vt:lpstr>Asiasta toiseen</vt:lpstr>
      <vt:lpstr>Tee referaatti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Tekstitaidot: Referointi. Tekstistä toiseksi</dc:title>
  <dc:creator>eko</dc:creator>
  <cp:lastModifiedBy>Sandström, Anniina M E</cp:lastModifiedBy>
  <cp:revision>59</cp:revision>
  <dcterms:created xsi:type="dcterms:W3CDTF">2021-10-30T06:15:40Z</dcterms:created>
  <dcterms:modified xsi:type="dcterms:W3CDTF">2023-07-04T14:11:53Z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0x010100546D41C606376342B27E8A37ECB54F32</vt:lpwstr>
  </property>
  <property fmtid="{D5CDD505-2E9C-101B-9397-08002B2CF9AE}" pid="3" name="MediaServiceImageTags">
    <vt:lpwstr/>
  </property>
</Properties>
</file>