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</p:sldMasterIdLst>
  <p:notesMasterIdLst>
    <p:notesMasterId r:id="rId23"/>
  </p:notesMasterIdLst>
  <p:handoutMasterIdLst>
    <p:handoutMasterId r:id="rId24"/>
  </p:handoutMasterIdLst>
  <p:sldIdLst>
    <p:sldId id="334" r:id="rId5"/>
    <p:sldId id="396" r:id="rId6"/>
    <p:sldId id="397" r:id="rId7"/>
    <p:sldId id="358" r:id="rId8"/>
    <p:sldId id="398" r:id="rId9"/>
    <p:sldId id="400" r:id="rId10"/>
    <p:sldId id="401" r:id="rId11"/>
    <p:sldId id="399" r:id="rId12"/>
    <p:sldId id="402" r:id="rId13"/>
    <p:sldId id="406" r:id="rId14"/>
    <p:sldId id="405" r:id="rId15"/>
    <p:sldId id="403" r:id="rId16"/>
    <p:sldId id="404" r:id="rId17"/>
    <p:sldId id="411" r:id="rId18"/>
    <p:sldId id="412" r:id="rId19"/>
    <p:sldId id="409" r:id="rId20"/>
    <p:sldId id="407" r:id="rId21"/>
    <p:sldId id="410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ed Hat Display Black" panose="02010303040201060303" pitchFamily="2" charset="0"/>
      <p:bold r:id="rId29"/>
    </p:embeddedFont>
    <p:embeddedFont>
      <p:font typeface="Work Sans" pitchFamily="2" charset="0"/>
      <p:regular r:id="rId30"/>
      <p:bold r:id="rId31"/>
      <p:italic r:id="rId32"/>
      <p:boldItalic r:id="rId33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38B7F"/>
    <a:srgbClr val="BF0043"/>
    <a:srgbClr val="0058DE"/>
    <a:srgbClr val="EAA7B1"/>
    <a:srgbClr val="162A52"/>
    <a:srgbClr val="FFF8E6"/>
    <a:srgbClr val="13A697"/>
    <a:srgbClr val="FFEAB6"/>
    <a:srgbClr val="59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12A1F-7569-4453-B9C5-D8BF5F4851A3}" v="166" dt="2023-06-26T07:13:13.350"/>
    <p1510:client id="{6A2AE5F8-6B7D-413C-9845-413771BD40B8}" v="20" dt="2023-06-26T11:24:58.246"/>
    <p1510:client id="{754E7E15-1540-467A-B960-703A26DE6230}" v="92" dt="2023-06-21T11:50:42.543"/>
    <p1510:client id="{FA8ED9E4-4E59-4E6E-86BA-02BAE94D309E}" v="25" dt="2023-06-26T08:26:12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eematyyli 1 - Korostu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Teematyyli 2 - Korostu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d, Taija H" userId="S::thudd@ad.helsinki.fi::e21eb866-d3ab-480b-ba99-e32a36367779" providerId="AD" clId="Web-{754E7E15-1540-467A-B960-703A26DE6230}"/>
    <pc:docChg chg="modSld">
      <pc:chgData name="Udd, Taija H" userId="S::thudd@ad.helsinki.fi::e21eb866-d3ab-480b-ba99-e32a36367779" providerId="AD" clId="Web-{754E7E15-1540-467A-B960-703A26DE6230}" dt="2023-06-21T11:50:42.543" v="89" actId="20577"/>
      <pc:docMkLst>
        <pc:docMk/>
      </pc:docMkLst>
      <pc:sldChg chg="modSp">
        <pc:chgData name="Udd, Taija H" userId="S::thudd@ad.helsinki.fi::e21eb866-d3ab-480b-ba99-e32a36367779" providerId="AD" clId="Web-{754E7E15-1540-467A-B960-703A26DE6230}" dt="2023-06-21T11:47:45.990" v="78" actId="20577"/>
        <pc:sldMkLst>
          <pc:docMk/>
          <pc:sldMk cId="1272182249" sldId="346"/>
        </pc:sldMkLst>
        <pc:spChg chg="mod">
          <ac:chgData name="Udd, Taija H" userId="S::thudd@ad.helsinki.fi::e21eb866-d3ab-480b-ba99-e32a36367779" providerId="AD" clId="Web-{754E7E15-1540-467A-B960-703A26DE6230}" dt="2023-06-21T11:47:45.990" v="78" actId="20577"/>
          <ac:spMkLst>
            <pc:docMk/>
            <pc:sldMk cId="1272182249" sldId="346"/>
            <ac:spMk id="3" creationId="{6CE5FA95-E8E9-49D6-B22E-8B135DA9874A}"/>
          </ac:spMkLst>
        </pc:spChg>
      </pc:sldChg>
      <pc:sldChg chg="delSp">
        <pc:chgData name="Udd, Taija H" userId="S::thudd@ad.helsinki.fi::e21eb866-d3ab-480b-ba99-e32a36367779" providerId="AD" clId="Web-{754E7E15-1540-467A-B960-703A26DE6230}" dt="2023-06-21T11:42:21.228" v="39"/>
        <pc:sldMkLst>
          <pc:docMk/>
          <pc:sldMk cId="3188401886" sldId="396"/>
        </pc:sldMkLst>
        <pc:spChg chg="del">
          <ac:chgData name="Udd, Taija H" userId="S::thudd@ad.helsinki.fi::e21eb866-d3ab-480b-ba99-e32a36367779" providerId="AD" clId="Web-{754E7E15-1540-467A-B960-703A26DE6230}" dt="2023-06-21T11:42:21.228" v="39"/>
          <ac:spMkLst>
            <pc:docMk/>
            <pc:sldMk cId="3188401886" sldId="396"/>
            <ac:spMk id="5" creationId="{00000000-0000-0000-0000-000000000000}"/>
          </ac:spMkLst>
        </pc:spChg>
      </pc:sldChg>
      <pc:sldChg chg="delSp modSp">
        <pc:chgData name="Udd, Taija H" userId="S::thudd@ad.helsinki.fi::e21eb866-d3ab-480b-ba99-e32a36367779" providerId="AD" clId="Web-{754E7E15-1540-467A-B960-703A26DE6230}" dt="2023-06-21T11:49:46.994" v="81" actId="20577"/>
        <pc:sldMkLst>
          <pc:docMk/>
          <pc:sldMk cId="3375553476" sldId="397"/>
        </pc:sldMkLst>
        <pc:spChg chg="mod">
          <ac:chgData name="Udd, Taija H" userId="S::thudd@ad.helsinki.fi::e21eb866-d3ab-480b-ba99-e32a36367779" providerId="AD" clId="Web-{754E7E15-1540-467A-B960-703A26DE6230}" dt="2023-06-21T11:49:46.994" v="81" actId="20577"/>
          <ac:spMkLst>
            <pc:docMk/>
            <pc:sldMk cId="3375553476" sldId="397"/>
            <ac:spMk id="3" creationId="{00000000-0000-0000-0000-000000000000}"/>
          </ac:spMkLst>
        </pc:spChg>
        <pc:spChg chg="del">
          <ac:chgData name="Udd, Taija H" userId="S::thudd@ad.helsinki.fi::e21eb866-d3ab-480b-ba99-e32a36367779" providerId="AD" clId="Web-{754E7E15-1540-467A-B960-703A26DE6230}" dt="2023-06-21T11:42:33.119" v="40"/>
          <ac:spMkLst>
            <pc:docMk/>
            <pc:sldMk cId="3375553476" sldId="397"/>
            <ac:spMk id="5" creationId="{00000000-0000-0000-0000-000000000000}"/>
          </ac:spMkLst>
        </pc:spChg>
      </pc:sldChg>
      <pc:sldChg chg="delSp modSp">
        <pc:chgData name="Udd, Taija H" userId="S::thudd@ad.helsinki.fi::e21eb866-d3ab-480b-ba99-e32a36367779" providerId="AD" clId="Web-{754E7E15-1540-467A-B960-703A26DE6230}" dt="2023-06-21T11:41:55.789" v="38"/>
        <pc:sldMkLst>
          <pc:docMk/>
          <pc:sldMk cId="4207501486" sldId="398"/>
        </pc:sldMkLst>
        <pc:spChg chg="mod">
          <ac:chgData name="Udd, Taija H" userId="S::thudd@ad.helsinki.fi::e21eb866-d3ab-480b-ba99-e32a36367779" providerId="AD" clId="Web-{754E7E15-1540-467A-B960-703A26DE6230}" dt="2023-06-21T11:33:40.146" v="10" actId="20577"/>
          <ac:spMkLst>
            <pc:docMk/>
            <pc:sldMk cId="4207501486" sldId="398"/>
            <ac:spMk id="2" creationId="{00000000-0000-0000-0000-000000000000}"/>
          </ac:spMkLst>
        </pc:spChg>
        <pc:spChg chg="del">
          <ac:chgData name="Udd, Taija H" userId="S::thudd@ad.helsinki.fi::e21eb866-d3ab-480b-ba99-e32a36367779" providerId="AD" clId="Web-{754E7E15-1540-467A-B960-703A26DE6230}" dt="2023-06-21T11:41:55.789" v="38"/>
          <ac:spMkLst>
            <pc:docMk/>
            <pc:sldMk cId="4207501486" sldId="398"/>
            <ac:spMk id="5" creationId="{00000000-0000-0000-0000-000000000000}"/>
          </ac:spMkLst>
        </pc:spChg>
      </pc:sldChg>
      <pc:sldChg chg="delSp">
        <pc:chgData name="Udd, Taija H" userId="S::thudd@ad.helsinki.fi::e21eb866-d3ab-480b-ba99-e32a36367779" providerId="AD" clId="Web-{754E7E15-1540-467A-B960-703A26DE6230}" dt="2023-06-21T11:43:24.824" v="42"/>
        <pc:sldMkLst>
          <pc:docMk/>
          <pc:sldMk cId="1236629528" sldId="399"/>
        </pc:sldMkLst>
        <pc:spChg chg="del">
          <ac:chgData name="Udd, Taija H" userId="S::thudd@ad.helsinki.fi::e21eb866-d3ab-480b-ba99-e32a36367779" providerId="AD" clId="Web-{754E7E15-1540-467A-B960-703A26DE6230}" dt="2023-06-21T11:43:24.824" v="42"/>
          <ac:spMkLst>
            <pc:docMk/>
            <pc:sldMk cId="1236629528" sldId="399"/>
            <ac:spMk id="5" creationId="{00000000-0000-0000-0000-000000000000}"/>
          </ac:spMkLst>
        </pc:spChg>
      </pc:sldChg>
      <pc:sldChg chg="delSp modSp">
        <pc:chgData name="Udd, Taija H" userId="S::thudd@ad.helsinki.fi::e21eb866-d3ab-480b-ba99-e32a36367779" providerId="AD" clId="Web-{754E7E15-1540-467A-B960-703A26DE6230}" dt="2023-06-21T11:41:42.133" v="37"/>
        <pc:sldMkLst>
          <pc:docMk/>
          <pc:sldMk cId="665841062" sldId="400"/>
        </pc:sldMkLst>
        <pc:spChg chg="mod">
          <ac:chgData name="Udd, Taija H" userId="S::thudd@ad.helsinki.fi::e21eb866-d3ab-480b-ba99-e32a36367779" providerId="AD" clId="Web-{754E7E15-1540-467A-B960-703A26DE6230}" dt="2023-06-21T11:38:11.640" v="36" actId="20577"/>
          <ac:spMkLst>
            <pc:docMk/>
            <pc:sldMk cId="665841062" sldId="400"/>
            <ac:spMk id="3" creationId="{00000000-0000-0000-0000-000000000000}"/>
          </ac:spMkLst>
        </pc:spChg>
        <pc:spChg chg="del">
          <ac:chgData name="Udd, Taija H" userId="S::thudd@ad.helsinki.fi::e21eb866-d3ab-480b-ba99-e32a36367779" providerId="AD" clId="Web-{754E7E15-1540-467A-B960-703A26DE6230}" dt="2023-06-21T11:41:42.133" v="37"/>
          <ac:spMkLst>
            <pc:docMk/>
            <pc:sldMk cId="665841062" sldId="400"/>
            <ac:spMk id="5" creationId="{00000000-0000-0000-0000-000000000000}"/>
          </ac:spMkLst>
        </pc:spChg>
      </pc:sldChg>
      <pc:sldChg chg="delSp">
        <pc:chgData name="Udd, Taija H" userId="S::thudd@ad.helsinki.fi::e21eb866-d3ab-480b-ba99-e32a36367779" providerId="AD" clId="Web-{754E7E15-1540-467A-B960-703A26DE6230}" dt="2023-06-21T11:42:49.744" v="41"/>
        <pc:sldMkLst>
          <pc:docMk/>
          <pc:sldMk cId="1424780608" sldId="401"/>
        </pc:sldMkLst>
        <pc:spChg chg="del">
          <ac:chgData name="Udd, Taija H" userId="S::thudd@ad.helsinki.fi::e21eb866-d3ab-480b-ba99-e32a36367779" providerId="AD" clId="Web-{754E7E15-1540-467A-B960-703A26DE6230}" dt="2023-06-21T11:42:49.744" v="41"/>
          <ac:spMkLst>
            <pc:docMk/>
            <pc:sldMk cId="1424780608" sldId="401"/>
            <ac:spMk id="5" creationId="{00000000-0000-0000-0000-000000000000}"/>
          </ac:spMkLst>
        </pc:spChg>
      </pc:sldChg>
      <pc:sldChg chg="modSp">
        <pc:chgData name="Udd, Taija H" userId="S::thudd@ad.helsinki.fi::e21eb866-d3ab-480b-ba99-e32a36367779" providerId="AD" clId="Web-{754E7E15-1540-467A-B960-703A26DE6230}" dt="2023-06-21T11:50:42.543" v="89" actId="20577"/>
        <pc:sldMkLst>
          <pc:docMk/>
          <pc:sldMk cId="1081440989" sldId="404"/>
        </pc:sldMkLst>
        <pc:spChg chg="mod">
          <ac:chgData name="Udd, Taija H" userId="S::thudd@ad.helsinki.fi::e21eb866-d3ab-480b-ba99-e32a36367779" providerId="AD" clId="Web-{754E7E15-1540-467A-B960-703A26DE6230}" dt="2023-06-21T11:50:42.543" v="89" actId="20577"/>
          <ac:spMkLst>
            <pc:docMk/>
            <pc:sldMk cId="1081440989" sldId="404"/>
            <ac:spMk id="3" creationId="{00000000-0000-0000-0000-000000000000}"/>
          </ac:spMkLst>
        </pc:spChg>
      </pc:sldChg>
    </pc:docChg>
  </pc:docChgLst>
  <pc:docChgLst>
    <pc:chgData name="Udd, Taija H" userId="S::thudd@ad.helsinki.fi::e21eb866-d3ab-480b-ba99-e32a36367779" providerId="AD" clId="Web-{3A312A1F-7569-4453-B9C5-D8BF5F4851A3}"/>
    <pc:docChg chg="modSld">
      <pc:chgData name="Udd, Taija H" userId="S::thudd@ad.helsinki.fi::e21eb866-d3ab-480b-ba99-e32a36367779" providerId="AD" clId="Web-{3A312A1F-7569-4453-B9C5-D8BF5F4851A3}" dt="2023-06-26T07:13:13.350" v="162" actId="20577"/>
      <pc:docMkLst>
        <pc:docMk/>
      </pc:docMkLst>
      <pc:sldChg chg="addSp modSp">
        <pc:chgData name="Udd, Taija H" userId="S::thudd@ad.helsinki.fi::e21eb866-d3ab-480b-ba99-e32a36367779" providerId="AD" clId="Web-{3A312A1F-7569-4453-B9C5-D8BF5F4851A3}" dt="2023-06-26T07:09:00.637" v="148" actId="14100"/>
        <pc:sldMkLst>
          <pc:docMk/>
          <pc:sldMk cId="3434059730" sldId="405"/>
        </pc:sldMkLst>
        <pc:spChg chg="add mod">
          <ac:chgData name="Udd, Taija H" userId="S::thudd@ad.helsinki.fi::e21eb866-d3ab-480b-ba99-e32a36367779" providerId="AD" clId="Web-{3A312A1F-7569-4453-B9C5-D8BF5F4851A3}" dt="2023-06-26T07:09:00.637" v="148" actId="14100"/>
          <ac:spMkLst>
            <pc:docMk/>
            <pc:sldMk cId="3434059730" sldId="405"/>
            <ac:spMk id="3" creationId="{60918E35-9913-2F7E-D695-CDA87A154790}"/>
          </ac:spMkLst>
        </pc:spChg>
        <pc:spChg chg="mod">
          <ac:chgData name="Udd, Taija H" userId="S::thudd@ad.helsinki.fi::e21eb866-d3ab-480b-ba99-e32a36367779" providerId="AD" clId="Web-{3A312A1F-7569-4453-B9C5-D8BF5F4851A3}" dt="2023-06-25T20:23:15.664" v="118" actId="14100"/>
          <ac:spMkLst>
            <pc:docMk/>
            <pc:sldMk cId="3434059730" sldId="405"/>
            <ac:spMk id="12" creationId="{00000000-0000-0000-0000-000000000000}"/>
          </ac:spMkLst>
        </pc:spChg>
      </pc:sldChg>
      <pc:sldChg chg="modSp">
        <pc:chgData name="Udd, Taija H" userId="S::thudd@ad.helsinki.fi::e21eb866-d3ab-480b-ba99-e32a36367779" providerId="AD" clId="Web-{3A312A1F-7569-4453-B9C5-D8BF5F4851A3}" dt="2023-06-26T07:13:13.350" v="162" actId="20577"/>
        <pc:sldMkLst>
          <pc:docMk/>
          <pc:sldMk cId="61235741" sldId="411"/>
        </pc:sldMkLst>
        <pc:spChg chg="mod">
          <ac:chgData name="Udd, Taija H" userId="S::thudd@ad.helsinki.fi::e21eb866-d3ab-480b-ba99-e32a36367779" providerId="AD" clId="Web-{3A312A1F-7569-4453-B9C5-D8BF5F4851A3}" dt="2023-06-26T07:13:13.350" v="162" actId="20577"/>
          <ac:spMkLst>
            <pc:docMk/>
            <pc:sldMk cId="61235741" sldId="411"/>
            <ac:spMk id="3" creationId="{00000000-0000-0000-0000-000000000000}"/>
          </ac:spMkLst>
        </pc:spChg>
      </pc:sldChg>
    </pc:docChg>
  </pc:docChgLst>
  <pc:docChgLst>
    <pc:chgData name="Udd, Taija H" userId="S::thudd@ad.helsinki.fi::e21eb866-d3ab-480b-ba99-e32a36367779" providerId="AD" clId="Web-{6A2AE5F8-6B7D-413C-9845-413771BD40B8}"/>
    <pc:docChg chg="modSld">
      <pc:chgData name="Udd, Taija H" userId="S::thudd@ad.helsinki.fi::e21eb866-d3ab-480b-ba99-e32a36367779" providerId="AD" clId="Web-{6A2AE5F8-6B7D-413C-9845-413771BD40B8}" dt="2023-06-26T11:24:58.246" v="18" actId="20577"/>
      <pc:docMkLst>
        <pc:docMk/>
      </pc:docMkLst>
      <pc:sldChg chg="modSp">
        <pc:chgData name="Udd, Taija H" userId="S::thudd@ad.helsinki.fi::e21eb866-d3ab-480b-ba99-e32a36367779" providerId="AD" clId="Web-{6A2AE5F8-6B7D-413C-9845-413771BD40B8}" dt="2023-06-26T11:24:58.246" v="18" actId="20577"/>
        <pc:sldMkLst>
          <pc:docMk/>
          <pc:sldMk cId="218199113" sldId="410"/>
        </pc:sldMkLst>
        <pc:spChg chg="mod">
          <ac:chgData name="Udd, Taija H" userId="S::thudd@ad.helsinki.fi::e21eb866-d3ab-480b-ba99-e32a36367779" providerId="AD" clId="Web-{6A2AE5F8-6B7D-413C-9845-413771BD40B8}" dt="2023-06-26T11:24:28.120" v="3" actId="20577"/>
          <ac:spMkLst>
            <pc:docMk/>
            <pc:sldMk cId="218199113" sldId="410"/>
            <ac:spMk id="2" creationId="{00000000-0000-0000-0000-000000000000}"/>
          </ac:spMkLst>
        </pc:spChg>
        <pc:spChg chg="mod">
          <ac:chgData name="Udd, Taija H" userId="S::thudd@ad.helsinki.fi::e21eb866-d3ab-480b-ba99-e32a36367779" providerId="AD" clId="Web-{6A2AE5F8-6B7D-413C-9845-413771BD40B8}" dt="2023-06-26T11:24:58.246" v="18" actId="20577"/>
          <ac:spMkLst>
            <pc:docMk/>
            <pc:sldMk cId="218199113" sldId="410"/>
            <ac:spMk id="3" creationId="{00000000-0000-0000-0000-000000000000}"/>
          </ac:spMkLst>
        </pc:spChg>
      </pc:sldChg>
    </pc:docChg>
  </pc:docChgLst>
  <pc:docChgLst>
    <pc:chgData name="Udd, Taija H" userId="S::thudd@ad.helsinki.fi::e21eb866-d3ab-480b-ba99-e32a36367779" providerId="AD" clId="Web-{FA8ED9E4-4E59-4E6E-86BA-02BAE94D309E}"/>
    <pc:docChg chg="modSld">
      <pc:chgData name="Udd, Taija H" userId="S::thudd@ad.helsinki.fi::e21eb866-d3ab-480b-ba99-e32a36367779" providerId="AD" clId="Web-{FA8ED9E4-4E59-4E6E-86BA-02BAE94D309E}" dt="2023-06-26T08:26:12.445" v="24" actId="20577"/>
      <pc:docMkLst>
        <pc:docMk/>
      </pc:docMkLst>
      <pc:sldChg chg="modSp">
        <pc:chgData name="Udd, Taija H" userId="S::thudd@ad.helsinki.fi::e21eb866-d3ab-480b-ba99-e32a36367779" providerId="AD" clId="Web-{FA8ED9E4-4E59-4E6E-86BA-02BAE94D309E}" dt="2023-06-26T08:26:12.445" v="24" actId="20577"/>
        <pc:sldMkLst>
          <pc:docMk/>
          <pc:sldMk cId="218199113" sldId="410"/>
        </pc:sldMkLst>
        <pc:spChg chg="mod">
          <ac:chgData name="Udd, Taija H" userId="S::thudd@ad.helsinki.fi::e21eb866-d3ab-480b-ba99-e32a36367779" providerId="AD" clId="Web-{FA8ED9E4-4E59-4E6E-86BA-02BAE94D309E}" dt="2023-06-26T08:26:12.445" v="24" actId="20577"/>
          <ac:spMkLst>
            <pc:docMk/>
            <pc:sldMk cId="218199113" sldId="41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5B2802B-1DE9-45BD-8EE1-11E0D55EFE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365AE89-ED5D-4643-9C83-BE0CE07FDF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72F9-1D7B-47CD-B465-7AA9D40835BC}" type="datetimeFigureOut">
              <a:rPr lang="en-FI" smtClean="0"/>
              <a:t>07/17/2023</a:t>
            </a:fld>
            <a:endParaRPr lang="en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5A18B55-3A8A-456A-8E81-A61EF307B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2A756F-A3A9-4434-AB04-1CB98DF072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B7F38-679C-4097-A00D-A5804C04C3C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490833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523A2-88A2-4480-AC02-92A55F88C0E0}" type="datetimeFigureOut">
              <a:rPr lang="en-FI" smtClean="0"/>
              <a:t>07/17/2023</a:t>
            </a:fld>
            <a:endParaRPr lang="en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C236C-DCF9-4419-8A2A-D176C54AA40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62871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ielibuustin logo" descr="Kielibuustin logo.">
            <a:extLst>
              <a:ext uri="{FF2B5EF4-FFF2-40B4-BE49-F238E27FC236}">
                <a16:creationId xmlns:a16="http://schemas.microsoft.com/office/drawing/2014/main" id="{3CF503CC-9BCE-4C27-98F7-66EE09683F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29" y="1365457"/>
            <a:ext cx="2501142" cy="864833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0290"/>
            <a:ext cx="9144000" cy="215869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128"/>
            <a:ext cx="9144000" cy="1000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877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d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1932352"/>
            <a:ext cx="5339912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1" y="2784951"/>
            <a:ext cx="5339912" cy="304401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cxnSp>
        <p:nvCxnSpPr>
          <p:cNvPr id="11" name="Suora yhdysviiva">
            <a:extLst>
              <a:ext uri="{FF2B5EF4-FFF2-40B4-BE49-F238E27FC236}">
                <a16:creationId xmlns:a16="http://schemas.microsoft.com/office/drawing/2014/main" id="{2C9A596D-0802-4B19-9236-737210BE6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49023"/>
            <a:ext cx="0" cy="37799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9B0B9F0E-C81E-4C28-BE99-93FA88D3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996" y="1932352"/>
            <a:ext cx="5399909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1171E2F-56F5-4E47-B656-2468D61A2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187" y="2784950"/>
            <a:ext cx="5399910" cy="304401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2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08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6" y="549048"/>
            <a:ext cx="11164800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cxnSp>
        <p:nvCxnSpPr>
          <p:cNvPr id="3" name="Suora yhdysviiva 1">
            <a:extLst>
              <a:ext uri="{FF2B5EF4-FFF2-40B4-BE49-F238E27FC236}">
                <a16:creationId xmlns:a16="http://schemas.microsoft.com/office/drawing/2014/main" id="{F00BFF79-5830-4F98-9030-AC25630AC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176032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61247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51338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cxnSp>
        <p:nvCxnSpPr>
          <p:cNvPr id="19" name="Suora yhdysviiva 2">
            <a:extLst>
              <a:ext uri="{FF2B5EF4-FFF2-40B4-BE49-F238E27FC236}">
                <a16:creationId xmlns:a16="http://schemas.microsoft.com/office/drawing/2014/main" id="{C55A16F6-4213-497B-9F7F-AB388434E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15968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2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272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4448983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4" y="2049023"/>
            <a:ext cx="3599938" cy="222202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26029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30431" y="2049023"/>
            <a:ext cx="3599938" cy="2222024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7E59121B-A10E-432F-BF43-F62E5FF9975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075966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Sisällön paikkamerkki 3">
            <a:extLst>
              <a:ext uri="{FF2B5EF4-FFF2-40B4-BE49-F238E27FC236}">
                <a16:creationId xmlns:a16="http://schemas.microsoft.com/office/drawing/2014/main" id="{DD35D1F0-5F3C-422B-A821-7996A3657F7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75968" y="2049924"/>
            <a:ext cx="3599938" cy="2219063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525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nen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211" y="549048"/>
            <a:ext cx="726069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17" name="Suorakulmio" descr="Korostettu suorakulmio, jonka sisällä on ensimmä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/>
          <p:nvPr userDrawn="1"/>
        </p:nvSpPr>
        <p:spPr>
          <a:xfrm>
            <a:off x="0" y="1"/>
            <a:ext cx="4170805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8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9617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set kaksi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" descr="Korostettu suorakulmio, jonka sisällä on ensimmäisen ja to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>
            <a:spLocks/>
          </p:cNvSpPr>
          <p:nvPr userDrawn="1"/>
        </p:nvSpPr>
        <p:spPr>
          <a:xfrm>
            <a:off x="1" y="1"/>
            <a:ext cx="7920748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13" y="549048"/>
            <a:ext cx="732745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29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69"/>
            <a:ext cx="3505536" cy="3377391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15998" y="6148304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65152" y="6024897"/>
            <a:ext cx="281078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516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2A648795-25F9-4019-90E7-4AE8CE30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Päivämäärän paikkamerkki">
            <a:extLst>
              <a:ext uri="{FF2B5EF4-FFF2-40B4-BE49-F238E27FC236}">
                <a16:creationId xmlns:a16="http://schemas.microsoft.com/office/drawing/2014/main" id="{2644E7AC-603B-4D4F-BBAC-D91E7535F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7" name="Alatunnisteen paikkamerkki">
            <a:extLst>
              <a:ext uri="{FF2B5EF4-FFF2-40B4-BE49-F238E27FC236}">
                <a16:creationId xmlns:a16="http://schemas.microsoft.com/office/drawing/2014/main" id="{F82E19E8-9AFE-4178-B1F3-4D17E21F9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8" name="Dian numeron paikkamerkki">
            <a:extLst>
              <a:ext uri="{FF2B5EF4-FFF2-40B4-BE49-F238E27FC236}">
                <a16:creationId xmlns:a16="http://schemas.microsoft.com/office/drawing/2014/main" id="{13D8283B-D356-42E7-A823-E6C19F41F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08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">
            <a:extLst>
              <a:ext uri="{FF2B5EF4-FFF2-40B4-BE49-F238E27FC236}">
                <a16:creationId xmlns:a16="http://schemas.microsoft.com/office/drawing/2014/main" id="{2DB17A22-5C30-4DF6-AA17-A32AEF780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6" name="Alatunnisteen paikkamerkki">
            <a:extLst>
              <a:ext uri="{FF2B5EF4-FFF2-40B4-BE49-F238E27FC236}">
                <a16:creationId xmlns:a16="http://schemas.microsoft.com/office/drawing/2014/main" id="{061080B5-29DD-4AC7-90AE-C709C347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7" name="Dian numeron paikkamerkki">
            <a:extLst>
              <a:ext uri="{FF2B5EF4-FFF2-40B4-BE49-F238E27FC236}">
                <a16:creationId xmlns:a16="http://schemas.microsoft.com/office/drawing/2014/main" id="{5FF5F7EB-5A40-40D7-9EDC-4AB08A06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660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alaotsikon kanss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5917"/>
            <a:ext cx="9144000" cy="272755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8911"/>
            <a:ext cx="9144000" cy="906944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5472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ilman alaotsikko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127"/>
            <a:ext cx="9144000" cy="3163745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8" name="Kuva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3612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9027"/>
            <a:ext cx="9144000" cy="20999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0575"/>
            <a:ext cx="9144000" cy="842462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81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1989024"/>
            <a:ext cx="11099814" cy="3839936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893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2D3D549-A6B5-4619-BFA1-BF1346307C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997698"/>
            <a:ext cx="11099800" cy="461339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600325"/>
            <a:ext cx="11099814" cy="3228635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443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1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21"/>
            <a:ext cx="5339910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708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385BF3-7E86-4587-8E7D-6091B1653875}"/>
              </a:ext>
            </a:extLst>
          </p:cNvPr>
          <p:cNvSpPr/>
          <p:nvPr userDrawn="1"/>
        </p:nvSpPr>
        <p:spPr>
          <a:xfrm>
            <a:off x="7415978" y="0"/>
            <a:ext cx="477602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6539891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1" y="2169021"/>
            <a:ext cx="653989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970" y="549049"/>
            <a:ext cx="3839935" cy="5339910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594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0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19"/>
            <a:ext cx="5339910" cy="2924011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A3649C3-0BF7-48FF-93AF-3594A577B1C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5996" y="5228970"/>
            <a:ext cx="5354602" cy="65998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062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AF8354D7-2C15-498E-BFB7-4510BCB3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AEB8BAA-E88F-4775-AEC2-5FFC4C90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1" y="1989024"/>
            <a:ext cx="11099815" cy="365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114EF340-770B-4568-AF15-54772CFE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3" y="6021570"/>
            <a:ext cx="1559975" cy="539402"/>
          </a:xfrm>
          <a:prstGeom prst="rect">
            <a:avLst/>
          </a:prstGeom>
        </p:spPr>
      </p:pic>
      <p:sp>
        <p:nvSpPr>
          <p:cNvPr id="10" name="Päivämäärän paikkamerkki">
            <a:extLst>
              <a:ext uri="{FF2B5EF4-FFF2-40B4-BE49-F238E27FC236}">
                <a16:creationId xmlns:a16="http://schemas.microsoft.com/office/drawing/2014/main" id="{A4E61444-D11B-4E53-B906-D18F9345D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17.7.2023</a:t>
            </a:fld>
            <a:endParaRPr lang="en-FI"/>
          </a:p>
        </p:txBody>
      </p:sp>
      <p:sp>
        <p:nvSpPr>
          <p:cNvPr id="5" name="Alatunnisteen paikkamerkki">
            <a:extLst>
              <a:ext uri="{FF2B5EF4-FFF2-40B4-BE49-F238E27FC236}">
                <a16:creationId xmlns:a16="http://schemas.microsoft.com/office/drawing/2014/main" id="{F88B75B2-7096-4C80-9038-E58282138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6" name="Dian numeron paikkamerkki">
            <a:extLst>
              <a:ext uri="{FF2B5EF4-FFF2-40B4-BE49-F238E27FC236}">
                <a16:creationId xmlns:a16="http://schemas.microsoft.com/office/drawing/2014/main" id="{8643D5A1-33F2-43CF-8430-FD37AF76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9870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8" r:id="rId4"/>
    <p:sldLayoutId id="2147483663" r:id="rId5"/>
    <p:sldLayoutId id="2147483675" r:id="rId6"/>
    <p:sldLayoutId id="2147483664" r:id="rId7"/>
    <p:sldLayoutId id="2147483687" r:id="rId8"/>
    <p:sldLayoutId id="2147483683" r:id="rId9"/>
    <p:sldLayoutId id="2147483665" r:id="rId10"/>
    <p:sldLayoutId id="2147483682" r:id="rId11"/>
    <p:sldLayoutId id="2147483679" r:id="rId12"/>
    <p:sldLayoutId id="2147483680" r:id="rId13"/>
    <p:sldLayoutId id="2147483681" r:id="rId14"/>
    <p:sldLayoutId id="2147483667" r:id="rId15"/>
    <p:sldLayoutId id="2147483668" r:id="rId16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177">
          <p15:clr>
            <a:srgbClr val="F26B43"/>
          </p15:clr>
        </p15:guide>
        <p15:guide id="4" pos="2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F1F131-A137-460D-A850-8C03B093D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Tekstin sidoskeinoja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7D5A98D-7BF9-4775-9B4D-E55C3A29E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latin typeface="Red Hat Display Black"/>
              </a:rPr>
              <a:t>Miten liität tekstin eri osat yhteen niin, että osista muodostuu yhtenäinen kokonaisuus?</a:t>
            </a:r>
            <a:endParaRPr lang="fi-FI" sz="2000" dirty="0">
              <a:solidFill>
                <a:schemeClr val="accent1"/>
              </a:solidFill>
              <a:ea typeface="+mn-lt"/>
              <a:cs typeface="+mn-lt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048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ihmeen konnektiivi?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Konnektiivit ovat sanoja, jotka tekstissä liittävät toisiinsa</a:t>
            </a:r>
          </a:p>
          <a:p>
            <a:pPr lvl="1"/>
            <a:r>
              <a:rPr lang="fi-FI" dirty="0"/>
              <a:t>virkkeen eri osia</a:t>
            </a:r>
          </a:p>
          <a:p>
            <a:pPr lvl="1"/>
            <a:r>
              <a:rPr lang="fi-FI" dirty="0"/>
              <a:t>virkettä laajempia kokonaisuuksia</a:t>
            </a:r>
          </a:p>
          <a:p>
            <a:r>
              <a:rPr lang="fi-FI" dirty="0"/>
              <a:t>Konnektiiveilla ei ole lauseessa tiettyä paikkaa </a:t>
            </a:r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072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Konnektiiveja (lähde VISK, </a:t>
            </a:r>
            <a:r>
              <a:rPr lang="fi-FI" b="1" dirty="0"/>
              <a:t>§ 820)</a:t>
            </a:r>
            <a:r>
              <a:rPr lang="fi-FI" dirty="0"/>
              <a:t>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edes, ensin, ‑</a:t>
            </a:r>
            <a:r>
              <a:rPr lang="fi-FI" dirty="0" err="1"/>
              <a:t>hAn</a:t>
            </a:r>
            <a:r>
              <a:rPr lang="fi-FI" dirty="0"/>
              <a:t>, joka tapauksessa, jopa, ‑</a:t>
            </a:r>
            <a:r>
              <a:rPr lang="fi-FI" dirty="0" err="1"/>
              <a:t>kin</a:t>
            </a:r>
            <a:r>
              <a:rPr lang="fi-FI" dirty="0"/>
              <a:t>, kuitenkin, kyllä(</a:t>
            </a:r>
            <a:r>
              <a:rPr lang="fi-FI" dirty="0" err="1"/>
              <a:t>kin</a:t>
            </a:r>
            <a:r>
              <a:rPr lang="fi-FI" dirty="0"/>
              <a:t>), lisäksi, lopulta, muuten, muutoin, myös, niin, niin ikään, niinpä, nimittäin, näet, näin (ollen), paitsi – (myös), pikemmin(</a:t>
            </a:r>
            <a:r>
              <a:rPr lang="fi-FI" dirty="0" err="1"/>
              <a:t>kin</a:t>
            </a:r>
            <a:r>
              <a:rPr lang="fi-FI" dirty="0"/>
              <a:t>), puhumattakaan, puolestaan, päinvastoin, samoin, samaten, sen sijaan, sentään, siis, siksi, silloin, silti, siten, sitä vastoin, sitten, sittenkin, taas, toisaalta, toisin sanoen, toki, vain, vielä(</a:t>
            </a:r>
            <a:r>
              <a:rPr lang="fi-FI" dirty="0" err="1"/>
              <a:t>pä</a:t>
            </a:r>
            <a:r>
              <a:rPr lang="fi-FI" dirty="0"/>
              <a:t>), vihdoin, yhtä kaikki</a:t>
            </a:r>
          </a:p>
          <a:p>
            <a:endParaRPr lang="fi-FI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35996" y="2169021"/>
            <a:ext cx="5571776" cy="3719937"/>
          </a:xfrm>
        </p:spPr>
        <p:txBody>
          <a:bodyPr>
            <a:noAutofit/>
          </a:bodyPr>
          <a:lstStyle/>
          <a:p>
            <a:r>
              <a:rPr lang="fi-FI" sz="1700" dirty="0"/>
              <a:t>(sen) aikaan, </a:t>
            </a:r>
            <a:br>
              <a:rPr lang="fi-FI" sz="1700" dirty="0"/>
            </a:br>
            <a:r>
              <a:rPr lang="fi-FI" sz="1700" dirty="0"/>
              <a:t>(siitä) alkaen, (siitä) lähtien,</a:t>
            </a:r>
            <a:br>
              <a:rPr lang="fi-FI" sz="1700" dirty="0"/>
            </a:br>
            <a:r>
              <a:rPr lang="fi-FI" sz="1700" dirty="0"/>
              <a:t>(sitä) ennen, (sen) jälkeen, </a:t>
            </a:r>
            <a:br>
              <a:rPr lang="fi-FI" sz="1700" dirty="0"/>
            </a:br>
            <a:r>
              <a:rPr lang="fi-FI" sz="1700" dirty="0"/>
              <a:t>(siitä) huolimatta, </a:t>
            </a:r>
            <a:br>
              <a:rPr lang="fi-FI" sz="1700" dirty="0"/>
            </a:br>
            <a:r>
              <a:rPr lang="fi-FI" sz="1700" dirty="0"/>
              <a:t>(sen) ansiosta, johdosta, seurauksena, takia, tähden, vuoksi,</a:t>
            </a:r>
            <a:br>
              <a:rPr lang="fi-FI" sz="1700" dirty="0"/>
            </a:br>
            <a:r>
              <a:rPr lang="fi-FI" sz="1700" dirty="0"/>
              <a:t>(sitä) varten,</a:t>
            </a:r>
            <a:br>
              <a:rPr lang="fi-FI" sz="1700" dirty="0"/>
            </a:br>
            <a:r>
              <a:rPr lang="fi-FI" sz="1700" dirty="0"/>
              <a:t>(sen) kanssa, lisäksi, ohella, päälle,</a:t>
            </a:r>
            <a:br>
              <a:rPr lang="fi-FI" sz="1700" dirty="0"/>
            </a:br>
            <a:r>
              <a:rPr lang="fi-FI" sz="1700" dirty="0"/>
              <a:t>(sitä) lukuun ottamatta, </a:t>
            </a:r>
            <a:br>
              <a:rPr lang="fi-FI" sz="1700" dirty="0"/>
            </a:br>
            <a:r>
              <a:rPr lang="fi-FI" sz="1700" dirty="0"/>
              <a:t>(siihen) nähden, (siihen) verrattuna,</a:t>
            </a:r>
            <a:br>
              <a:rPr lang="fi-FI" sz="1700" dirty="0"/>
            </a:br>
            <a:r>
              <a:rPr lang="fi-FI" sz="1700" dirty="0"/>
              <a:t>paitsi (sitä)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0918E35-9913-2F7E-D695-CDA87A154790}"/>
              </a:ext>
            </a:extLst>
          </p:cNvPr>
          <p:cNvSpPr/>
          <p:nvPr/>
        </p:nvSpPr>
        <p:spPr>
          <a:xfrm>
            <a:off x="8802477" y="549048"/>
            <a:ext cx="2813261" cy="1767683"/>
          </a:xfrm>
          <a:prstGeom prst="wedgeRoundRectCallout">
            <a:avLst>
              <a:gd name="adj1" fmla="val 6971"/>
              <a:gd name="adj2" fmla="val 6623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/>
              <a:t>Onko listassa sinulle uusia konnektiiveja? </a:t>
            </a:r>
            <a:br>
              <a:rPr lang="fi-FI" dirty="0"/>
            </a:br>
            <a:r>
              <a:rPr lang="fi-FI" dirty="0"/>
              <a:t>Etsi esimerkkejä niiden käytöstä esim. lehtiteksteistä.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615738" y="6108700"/>
            <a:ext cx="576262" cy="365125"/>
          </a:xfrm>
        </p:spPr>
        <p:txBody>
          <a:bodyPr/>
          <a:lstStyle/>
          <a:p>
            <a:fld id="{49D43B8D-3A48-4AF4-9D47-972388EB9581}" type="slidenum">
              <a:rPr lang="en-FI" smtClean="0"/>
              <a:pPr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405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AE71C3-FD4F-4B5D-98F0-785668AF9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Sanajärjestyksellä sidoksisuutta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6CFE94-AA4A-4019-B33E-125BE0D25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94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Aloitetaan tutusta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/>
              <a:t>Suomen sanajärjestykseen vaikuttaa eniten tekstin informaatiorakenne:</a:t>
            </a:r>
          </a:p>
          <a:p>
            <a:pPr lvl="1"/>
            <a:r>
              <a:rPr lang="fi-FI"/>
              <a:t>puheenaihe / tuttu asia alkuun </a:t>
            </a:r>
          </a:p>
          <a:p>
            <a:pPr lvl="1"/>
            <a:r>
              <a:rPr lang="fi-FI"/>
              <a:t>uusi asia / uutinen loppuun</a:t>
            </a:r>
          </a:p>
          <a:p>
            <a:r>
              <a:rPr lang="fi-FI"/>
              <a:t>Vertaa: </a:t>
            </a:r>
          </a:p>
          <a:p>
            <a:pPr lvl="1"/>
            <a:r>
              <a:rPr lang="fi-FI" i="1"/>
              <a:t>Pöydällä on </a:t>
            </a:r>
            <a:r>
              <a:rPr lang="fi-FI" i="1">
                <a:solidFill>
                  <a:schemeClr val="accent2"/>
                </a:solidFill>
              </a:rPr>
              <a:t>kissa</a:t>
            </a:r>
            <a:r>
              <a:rPr lang="fi-FI" i="1"/>
              <a:t>. </a:t>
            </a:r>
          </a:p>
          <a:p>
            <a:pPr lvl="2"/>
            <a:r>
              <a:rPr lang="fi-FI"/>
              <a:t>Uutinen on se, mitä pöydällä on.</a:t>
            </a:r>
          </a:p>
          <a:p>
            <a:pPr lvl="1"/>
            <a:r>
              <a:rPr lang="fi-FI" i="1"/>
              <a:t>Kissa on </a:t>
            </a:r>
            <a:r>
              <a:rPr lang="fi-FI" i="1">
                <a:solidFill>
                  <a:schemeClr val="accent2"/>
                </a:solidFill>
              </a:rPr>
              <a:t>pöydällä</a:t>
            </a:r>
            <a:r>
              <a:rPr lang="fi-FI" i="1"/>
              <a:t>. </a:t>
            </a:r>
          </a:p>
          <a:p>
            <a:pPr lvl="2"/>
            <a:r>
              <a:rPr lang="fi-FI"/>
              <a:t> Uutinen on se, missä kissa on.</a:t>
            </a:r>
          </a:p>
          <a:p>
            <a:endParaRPr lang="fi-FI"/>
          </a:p>
          <a:p>
            <a:pPr lvl="1"/>
            <a:endParaRPr lang="fi-FI"/>
          </a:p>
          <a:p>
            <a:pPr lvl="1"/>
            <a:endParaRPr lang="fi-FI"/>
          </a:p>
          <a:p>
            <a:endParaRPr lang="fi-FI"/>
          </a:p>
          <a:p>
            <a:pPr marL="457200" lvl="1" indent="0">
              <a:buNone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8144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Uudesta tuttu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Tekstin edetessä uudesta asiasta voi tulla tuttu.</a:t>
            </a:r>
          </a:p>
          <a:p>
            <a:r>
              <a:rPr lang="fi-FI" dirty="0"/>
              <a:t>Sanajärjestyksellä voi osoittaa, että tekstin teema vaihtuu.</a:t>
            </a:r>
          </a:p>
          <a:p>
            <a:pPr lvl="1"/>
            <a:r>
              <a:rPr lang="fi-FI" i="1" dirty="0"/>
              <a:t>Opin eilen luennolla paljon </a:t>
            </a:r>
            <a:r>
              <a:rPr lang="fi-FI" i="1" dirty="0">
                <a:solidFill>
                  <a:schemeClr val="accent2"/>
                </a:solidFill>
              </a:rPr>
              <a:t>uusia termejä. Uudet termit </a:t>
            </a:r>
            <a:r>
              <a:rPr lang="fi-FI" i="1" dirty="0"/>
              <a:t>vaikeuttivat aluksi ymmärtämistä, mutta onneksi luennoitsija selitti ne melko nopeasti. </a:t>
            </a:r>
          </a:p>
          <a:p>
            <a:pPr lvl="1"/>
            <a:r>
              <a:rPr lang="fi-FI" i="1" dirty="0">
                <a:cs typeface="Arial"/>
              </a:rPr>
              <a:t>Opin eilen luennolla paljon </a:t>
            </a:r>
            <a:r>
              <a:rPr lang="fi-FI" i="1" dirty="0">
                <a:solidFill>
                  <a:schemeClr val="accent2"/>
                </a:solidFill>
                <a:cs typeface="Arial"/>
              </a:rPr>
              <a:t>uusia termejä. Ne </a:t>
            </a:r>
            <a:r>
              <a:rPr lang="fi-FI" i="1" dirty="0">
                <a:cs typeface="Arial"/>
              </a:rPr>
              <a:t>vaikeuttivat aluksi ymmärtämistä, </a:t>
            </a:r>
            <a:br>
              <a:rPr lang="fi-FI" i="1" dirty="0">
                <a:cs typeface="Arial"/>
              </a:rPr>
            </a:br>
            <a:r>
              <a:rPr lang="fi-FI" i="1" dirty="0">
                <a:cs typeface="Arial"/>
              </a:rPr>
              <a:t>mutta onneksi luennoitsija selitti ne melko nopeasti. </a:t>
            </a:r>
            <a:endParaRPr lang="fi-FI" dirty="0">
              <a:cs typeface="Arial"/>
            </a:endParaRPr>
          </a:p>
          <a:p>
            <a:pPr lvl="1"/>
            <a:endParaRPr lang="fi-FI" i="1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123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Pronominit sidoksia osoittamassa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162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Pronominit ja sidoksisuus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Myös pronominien käyttö luo tekstiin sidoksisuutta</a:t>
            </a:r>
          </a:p>
          <a:p>
            <a:pPr lvl="1"/>
            <a:r>
              <a:rPr lang="fi-FI" dirty="0">
                <a:solidFill>
                  <a:schemeClr val="accent2"/>
                </a:solidFill>
              </a:rPr>
              <a:t>Pekka</a:t>
            </a:r>
            <a:r>
              <a:rPr lang="fi-FI" dirty="0"/>
              <a:t> joi kahvin hitaasti. Sitten </a:t>
            </a:r>
            <a:r>
              <a:rPr lang="fi-FI" dirty="0">
                <a:solidFill>
                  <a:schemeClr val="accent2"/>
                </a:solidFill>
              </a:rPr>
              <a:t>hän</a:t>
            </a:r>
            <a:r>
              <a:rPr lang="fi-FI" dirty="0"/>
              <a:t> nousi ja kaatoi toisen kupillisen.</a:t>
            </a:r>
          </a:p>
          <a:p>
            <a:pPr lvl="1"/>
            <a:r>
              <a:rPr lang="fi-FI" dirty="0">
                <a:solidFill>
                  <a:schemeClr val="accent2"/>
                </a:solidFill>
              </a:rPr>
              <a:t>Kokoustiloja ei ole riittävästi. Se </a:t>
            </a:r>
            <a:r>
              <a:rPr lang="fi-FI" dirty="0"/>
              <a:t>on iso ongelma. 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2045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VISK = Auli Hakulinen, Maria Vilkuna, Riitta Korhonen, Vesa Koivisto, Tarja Riitta Heinonen ja Irja Alho 2004: Iso suomen kielioppi. Helsinki: Suomalaisen Kirjallisuuden Seura. Verkkoversio, viitattu 20.6.2023. Saatavissa: http://scripta.kotus.fi/visk URN:ISBN:978-952-5446-35-7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83449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326" y="105466"/>
            <a:ext cx="2091348" cy="605400"/>
          </a:xfrm>
        </p:spPr>
        <p:txBody>
          <a:bodyPr/>
          <a:lstStyle/>
          <a:p>
            <a:r>
              <a:rPr lang="fi-FI" sz="2400" dirty="0">
                <a:solidFill>
                  <a:schemeClr val="bg1"/>
                </a:solidFill>
              </a:rPr>
              <a:t>Käyttölupa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80FE54-93A3-7569-46B3-4EA7945FF5BF}"/>
              </a:ext>
            </a:extLst>
          </p:cNvPr>
          <p:cNvSpPr txBox="1">
            <a:spLocks/>
          </p:cNvSpPr>
          <p:nvPr/>
        </p:nvSpPr>
        <p:spPr>
          <a:xfrm>
            <a:off x="2696035" y="2810835"/>
            <a:ext cx="6799930" cy="2174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/>
              <a:t>© Taija Udd &amp; Tiina Nahkola</a:t>
            </a:r>
          </a:p>
          <a:p>
            <a:r>
              <a:rPr lang="fi-FI" b="1"/>
              <a:t>Tekstin sidoskeinoja, kesäkuu 2023,</a:t>
            </a:r>
            <a:r>
              <a:rPr lang="fi-FI"/>
              <a:t> jonka tekijät ovat </a:t>
            </a:r>
            <a:r>
              <a:rPr lang="fi-FI" b="1"/>
              <a:t>Taija Udd ja Tiina Nahkola, Helsingin yliopisto,</a:t>
            </a:r>
            <a:r>
              <a:rPr lang="fi-FI"/>
              <a:t> on lisensoitu </a:t>
            </a:r>
            <a:r>
              <a:rPr lang="fi-FI" u="sng">
                <a:hlinkClick r:id="rId2"/>
              </a:rPr>
              <a:t>Creative Commons Nimeä 4.0 Kansainvälinen -lisenssillä</a:t>
            </a:r>
            <a:r>
              <a:rPr lang="fi-FI">
                <a:solidFill>
                  <a:schemeClr val="accent2"/>
                </a:solidFill>
              </a:rPr>
              <a:t>.</a:t>
            </a:r>
            <a:r>
              <a:rPr lang="fi-FI"/>
              <a:t> Materiaali on saatavilla osoitteessa kielibuusti.fi.</a:t>
            </a:r>
            <a:r>
              <a:rPr lang="fi-FI" sz="1200"/>
              <a:t>​ </a:t>
            </a:r>
          </a:p>
        </p:txBody>
      </p:sp>
      <p:pic>
        <p:nvPicPr>
          <p:cNvPr id="11" name="Picture 10" descr="CC BY -lisenssi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562" y="1809028"/>
            <a:ext cx="2091348" cy="7299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19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Osista yhtenäinen kokonaisuus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Kokonainen teksti muodostetaan monista paloista: </a:t>
            </a:r>
          </a:p>
          <a:p>
            <a:pPr lvl="1"/>
            <a:r>
              <a:rPr lang="fi-FI" dirty="0"/>
              <a:t>sanoista lauseita</a:t>
            </a:r>
          </a:p>
          <a:p>
            <a:pPr lvl="1"/>
            <a:r>
              <a:rPr lang="fi-FI" dirty="0"/>
              <a:t>lauseista virkkeitä</a:t>
            </a:r>
          </a:p>
          <a:p>
            <a:pPr lvl="1"/>
            <a:r>
              <a:rPr lang="fi-FI" dirty="0"/>
              <a:t>virkkeistä kappaleita </a:t>
            </a:r>
          </a:p>
          <a:p>
            <a:pPr lvl="1"/>
            <a:r>
              <a:rPr lang="fi-FI" dirty="0"/>
              <a:t>kappaleista ja muista mahdollista elementeistä, kuten kuvista ja otsikoista, kokonainen teksti.</a:t>
            </a:r>
          </a:p>
          <a:p>
            <a:r>
              <a:rPr lang="fi-FI" dirty="0"/>
              <a:t>Jotta tekstin palat muodostavat yhtenäisen, loogisesti etenevän kokonaisuuden, tarvitaan erilaisia sidoskeinoja.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8840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Sidoskeinoja tekstissä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92" y="2040395"/>
            <a:ext cx="11099814" cy="3839936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konjunktiot</a:t>
            </a:r>
          </a:p>
          <a:p>
            <a:pPr lvl="1"/>
            <a:r>
              <a:rPr lang="fi-FI" dirty="0"/>
              <a:t>ja, sekä, eli, tai, vai, mutta, vaan, sekä – että, joko – tai…</a:t>
            </a:r>
          </a:p>
          <a:p>
            <a:pPr lvl="1"/>
            <a:r>
              <a:rPr lang="fi-FI" dirty="0"/>
              <a:t>että, jotta, koska, kun, jos, vaikka, kuin…</a:t>
            </a:r>
          </a:p>
          <a:p>
            <a:r>
              <a:rPr lang="fi-FI" dirty="0"/>
              <a:t>konnektiivit</a:t>
            </a:r>
          </a:p>
          <a:p>
            <a:pPr lvl="1"/>
            <a:r>
              <a:rPr lang="fi-FI" dirty="0"/>
              <a:t>kuitenkin, toisaalta, sen sijaan, lisäksi…</a:t>
            </a:r>
          </a:p>
          <a:p>
            <a:pPr lvl="1"/>
            <a:r>
              <a:rPr lang="fi-FI" dirty="0"/>
              <a:t>ei kiinteää sijaintipaikkaa</a:t>
            </a:r>
          </a:p>
          <a:p>
            <a:pPr lvl="1"/>
            <a:r>
              <a:rPr lang="fi-FI" dirty="0"/>
              <a:t>myös lausetta laajempien kokonaisuuksien kytkeminen</a:t>
            </a:r>
          </a:p>
          <a:p>
            <a:r>
              <a:rPr lang="fi-FI" dirty="0"/>
              <a:t>sanajärjestys, etenemisjärjestys </a:t>
            </a:r>
          </a:p>
          <a:p>
            <a:r>
              <a:rPr lang="fi-FI" dirty="0"/>
              <a:t>pronominit</a:t>
            </a:r>
          </a:p>
          <a:p>
            <a:pPr lvl="1"/>
            <a:r>
              <a:rPr lang="fi-FI" dirty="0"/>
              <a:t>joka, mikä, hän, tämä, se...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555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AE71C3-FD4F-4B5D-98F0-785668AF9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Lauseista virkkeitä konjunktioiden avulla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6CFE94-AA4A-4019-B33E-125BE0D25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03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Konjunktiot puheessa ja kirjoituksessa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Pääosin puheessa ja kirjoituksessa käytetään samoja konjunktioita.</a:t>
            </a:r>
          </a:p>
          <a:p>
            <a:r>
              <a:rPr lang="fi-FI" dirty="0"/>
              <a:t>On myös joitakin eroja. Tutustu niihin seuraavilla kalvoilla.</a:t>
            </a:r>
          </a:p>
          <a:p>
            <a:pPr marL="457200" lvl="1" indent="0" fontAlgn="base">
              <a:buNone/>
            </a:pPr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marL="457200" lvl="1" indent="0" fontAlgn="base">
              <a:buNone/>
            </a:pPr>
            <a:endParaRPr lang="en-US" dirty="0"/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750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Miksi? Konjunktiot </a:t>
            </a:r>
            <a:r>
              <a:rPr lang="fi-FI" i="1" dirty="0"/>
              <a:t>koska, sillä, jotta, joten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sz="2900" i="1" dirty="0"/>
              <a:t>Puhekieli:</a:t>
            </a:r>
            <a:r>
              <a:rPr lang="fi-FI" sz="2900" dirty="0"/>
              <a:t> 	</a:t>
            </a:r>
            <a:r>
              <a:rPr lang="fi-FI" sz="2900" dirty="0" err="1"/>
              <a:t>Mun</a:t>
            </a:r>
            <a:r>
              <a:rPr lang="fi-FI" sz="2900" dirty="0"/>
              <a:t> täytyy </a:t>
            </a:r>
            <a:r>
              <a:rPr lang="fi-FI" sz="2900" dirty="0" err="1"/>
              <a:t>herärä</a:t>
            </a:r>
            <a:r>
              <a:rPr lang="fi-FI" sz="2900" dirty="0"/>
              <a:t> aikaisin, </a:t>
            </a:r>
            <a:r>
              <a:rPr lang="fi-FI" sz="2900" b="1" dirty="0" err="1"/>
              <a:t>ku</a:t>
            </a:r>
            <a:r>
              <a:rPr lang="fi-FI" sz="2900" b="1" dirty="0"/>
              <a:t>(n)</a:t>
            </a:r>
            <a:r>
              <a:rPr lang="fi-FI" sz="2900" dirty="0"/>
              <a:t> mulla on aamuvuoro 	</a:t>
            </a:r>
          </a:p>
          <a:p>
            <a:r>
              <a:rPr lang="fi-FI" sz="2900" i="1" dirty="0"/>
              <a:t>Kirjoitus:</a:t>
            </a:r>
            <a:r>
              <a:rPr lang="fi-FI" sz="2900" dirty="0"/>
              <a:t> 	Minun täytyy </a:t>
            </a:r>
            <a:r>
              <a:rPr lang="fi-FI" sz="2900" dirty="0" err="1"/>
              <a:t>herärä</a:t>
            </a:r>
            <a:r>
              <a:rPr lang="fi-FI" sz="2900" dirty="0"/>
              <a:t> aikaisin,</a:t>
            </a:r>
            <a:r>
              <a:rPr lang="fi-FI" sz="2900" dirty="0">
                <a:solidFill>
                  <a:schemeClr val="accent6"/>
                </a:solidFill>
              </a:rPr>
              <a:t> </a:t>
            </a:r>
            <a:r>
              <a:rPr lang="fi-FI" sz="2900" b="1" dirty="0">
                <a:solidFill>
                  <a:schemeClr val="accent2"/>
                </a:solidFill>
              </a:rPr>
              <a:t>koska/sillä</a:t>
            </a:r>
            <a:r>
              <a:rPr lang="fi-FI" sz="2900" dirty="0">
                <a:solidFill>
                  <a:schemeClr val="accent6"/>
                </a:solidFill>
              </a:rPr>
              <a:t> </a:t>
            </a:r>
            <a:r>
              <a:rPr lang="fi-FI" sz="2900" dirty="0"/>
              <a:t>minulla on aamuvuoro.</a:t>
            </a:r>
          </a:p>
          <a:p>
            <a:pPr marL="0" indent="0">
              <a:buNone/>
            </a:pPr>
            <a:endParaRPr lang="fi-FI" sz="2900" dirty="0"/>
          </a:p>
          <a:p>
            <a:r>
              <a:rPr lang="fi-FI" sz="2900" i="1" dirty="0"/>
              <a:t>Puhekieli:</a:t>
            </a:r>
            <a:r>
              <a:rPr lang="fi-FI" sz="2900" dirty="0"/>
              <a:t> 	</a:t>
            </a:r>
            <a:r>
              <a:rPr lang="fi-FI" sz="2900" dirty="0" err="1"/>
              <a:t>Mä</a:t>
            </a:r>
            <a:r>
              <a:rPr lang="fi-FI" sz="2900" dirty="0"/>
              <a:t> </a:t>
            </a:r>
            <a:r>
              <a:rPr lang="fi-FI" sz="2900" dirty="0" err="1"/>
              <a:t>meen</a:t>
            </a:r>
            <a:r>
              <a:rPr lang="fi-FI" sz="2900" dirty="0"/>
              <a:t> aikaisin nukkumaan, </a:t>
            </a:r>
            <a:r>
              <a:rPr lang="fi-FI" sz="2900" b="1" dirty="0"/>
              <a:t>et(</a:t>
            </a:r>
            <a:r>
              <a:rPr lang="fi-FI" sz="2900" b="1" dirty="0" err="1"/>
              <a:t>tä</a:t>
            </a:r>
            <a:r>
              <a:rPr lang="fi-FI" sz="2900" b="1" dirty="0"/>
              <a:t>) </a:t>
            </a:r>
            <a:r>
              <a:rPr lang="fi-FI" sz="2900" dirty="0" err="1"/>
              <a:t>mä</a:t>
            </a:r>
            <a:r>
              <a:rPr lang="fi-FI" sz="2900" dirty="0"/>
              <a:t> jaksan nousta aamulla.</a:t>
            </a:r>
          </a:p>
          <a:p>
            <a:r>
              <a:rPr lang="fi-FI" sz="2900" i="1" dirty="0"/>
              <a:t>Kirjoitus:</a:t>
            </a:r>
            <a:r>
              <a:rPr lang="fi-FI" sz="2900" dirty="0"/>
              <a:t> 	Menen aikaisin nukkumaan, </a:t>
            </a:r>
            <a:r>
              <a:rPr lang="fi-FI" sz="2900" b="1" dirty="0">
                <a:solidFill>
                  <a:schemeClr val="accent2"/>
                </a:solidFill>
              </a:rPr>
              <a:t>jotta</a:t>
            </a:r>
            <a:r>
              <a:rPr lang="fi-FI" sz="2900" dirty="0"/>
              <a:t> jaksan nousta aamulla.​</a:t>
            </a:r>
            <a:br>
              <a:rPr lang="fi-FI" sz="2900" dirty="0"/>
            </a:br>
            <a:endParaRPr lang="fi-FI" sz="2900" dirty="0"/>
          </a:p>
          <a:p>
            <a:r>
              <a:rPr lang="fi-FI" sz="2900" i="1" dirty="0"/>
              <a:t>Puhekieli:</a:t>
            </a:r>
            <a:r>
              <a:rPr lang="fi-FI" sz="2900" dirty="0"/>
              <a:t> 	Mulla on aamuvuoro, </a:t>
            </a:r>
            <a:r>
              <a:rPr lang="fi-FI" sz="2900" b="1" dirty="0" err="1"/>
              <a:t>ni</a:t>
            </a:r>
            <a:r>
              <a:rPr lang="fi-FI" sz="2900" dirty="0"/>
              <a:t> </a:t>
            </a:r>
            <a:r>
              <a:rPr lang="fi-FI" sz="2900" dirty="0" err="1"/>
              <a:t>mun</a:t>
            </a:r>
            <a:r>
              <a:rPr lang="fi-FI" sz="2900" dirty="0"/>
              <a:t> täytyy herätä aikaisin.</a:t>
            </a:r>
          </a:p>
          <a:p>
            <a:r>
              <a:rPr lang="fi-FI" sz="2900" i="1" dirty="0"/>
              <a:t>Kirjoitus: 	</a:t>
            </a:r>
            <a:r>
              <a:rPr lang="fi-FI" sz="2900" dirty="0"/>
              <a:t>Minulla on aamuvuoro, </a:t>
            </a:r>
            <a:r>
              <a:rPr lang="fi-FI" sz="2900" b="1" dirty="0">
                <a:solidFill>
                  <a:schemeClr val="accent2"/>
                </a:solidFill>
              </a:rPr>
              <a:t>joten</a:t>
            </a:r>
            <a:r>
              <a:rPr lang="fi-FI" sz="2900" dirty="0"/>
              <a:t> minun täytyy herätä aikaisin.</a:t>
            </a:r>
            <a:endParaRPr lang="fi-FI" dirty="0"/>
          </a:p>
          <a:p>
            <a:pPr lvl="1" fontAlgn="base"/>
            <a:endParaRPr lang="fi-FI" dirty="0"/>
          </a:p>
          <a:p>
            <a:pPr lvl="1" fontAlgn="base"/>
            <a:endParaRPr lang="fi-FI" dirty="0"/>
          </a:p>
          <a:p>
            <a:pPr marL="457200" lvl="1" indent="0" fontAlgn="base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6584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/>
              <a:t>Kun/kuin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i="1"/>
              <a:t>Puhekieli</a:t>
            </a:r>
            <a:r>
              <a:rPr lang="fi-FI"/>
              <a:t>: 	Mä tulen </a:t>
            </a:r>
            <a:r>
              <a:rPr lang="fi-FI" b="1"/>
              <a:t>ku(n) </a:t>
            </a:r>
            <a:r>
              <a:rPr lang="fi-FI"/>
              <a:t>ehdin. Matka kesti kauemmin </a:t>
            </a:r>
            <a:r>
              <a:rPr lang="fi-FI" b="1"/>
              <a:t>ku(n) </a:t>
            </a:r>
            <a:r>
              <a:rPr lang="fi-FI"/>
              <a:t>luulin.</a:t>
            </a:r>
          </a:p>
          <a:p>
            <a:r>
              <a:rPr lang="fi-FI" i="1"/>
              <a:t>Kirjoitus:</a:t>
            </a:r>
            <a:r>
              <a:rPr lang="fi-FI"/>
              <a:t> 	Tulen </a:t>
            </a:r>
            <a:r>
              <a:rPr lang="fi-FI" b="1">
                <a:solidFill>
                  <a:schemeClr val="accent2"/>
                </a:solidFill>
              </a:rPr>
              <a:t>kun</a:t>
            </a:r>
            <a:r>
              <a:rPr lang="fi-FI"/>
              <a:t> ehdin. Matka kesti kauemmin </a:t>
            </a:r>
            <a:r>
              <a:rPr lang="fi-FI" b="1">
                <a:solidFill>
                  <a:schemeClr val="accent2"/>
                </a:solidFill>
              </a:rPr>
              <a:t>kuin</a:t>
            </a:r>
            <a:r>
              <a:rPr lang="fi-FI"/>
              <a:t> luulin.</a:t>
            </a:r>
          </a:p>
          <a:p>
            <a:pPr lvl="1" fontAlgn="base"/>
            <a:endParaRPr lang="fi-FI"/>
          </a:p>
          <a:p>
            <a:pPr lvl="1" fontAlgn="base"/>
            <a:endParaRPr lang="fi-FI"/>
          </a:p>
          <a:p>
            <a:pPr lvl="1" fontAlgn="base"/>
            <a:endParaRPr lang="fi-FI"/>
          </a:p>
          <a:p>
            <a:pPr marL="457200" lvl="1" indent="0" fontAlgn="base">
              <a:buNone/>
            </a:pPr>
            <a:endParaRPr lang="fi-FI"/>
          </a:p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478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/>
              <a:t>Jos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92" y="2000041"/>
            <a:ext cx="11099814" cy="3839936"/>
          </a:xfrm>
        </p:spPr>
        <p:txBody>
          <a:bodyPr/>
          <a:lstStyle/>
          <a:p>
            <a:r>
              <a:rPr lang="fi-FI"/>
              <a:t>Puhekieli: Mä en tiedä, </a:t>
            </a:r>
            <a:r>
              <a:rPr lang="fi-FI" b="1"/>
              <a:t>jos</a:t>
            </a:r>
            <a:r>
              <a:rPr lang="fi-FI"/>
              <a:t> mä ehdin. Mä tuun kyl, </a:t>
            </a:r>
            <a:r>
              <a:rPr lang="fi-FI" b="1"/>
              <a:t>jos</a:t>
            </a:r>
            <a:r>
              <a:rPr lang="fi-FI"/>
              <a:t> mä ehdin.</a:t>
            </a:r>
          </a:p>
          <a:p>
            <a:r>
              <a:rPr lang="fi-FI" i="1"/>
              <a:t>Kirjoitus:</a:t>
            </a:r>
            <a:r>
              <a:rPr lang="fi-FI"/>
              <a:t> En tiedä, ehdin</a:t>
            </a:r>
            <a:r>
              <a:rPr lang="fi-FI" b="1">
                <a:solidFill>
                  <a:schemeClr val="accent2"/>
                </a:solidFill>
              </a:rPr>
              <a:t>kö</a:t>
            </a:r>
            <a:r>
              <a:rPr lang="fi-FI"/>
              <a:t>. Tulen kyllä, </a:t>
            </a:r>
            <a:r>
              <a:rPr lang="fi-FI" b="1">
                <a:solidFill>
                  <a:schemeClr val="accent2"/>
                </a:solidFill>
              </a:rPr>
              <a:t>jos</a:t>
            </a:r>
            <a:r>
              <a:rPr lang="fi-FI"/>
              <a:t> ehdin.</a:t>
            </a:r>
          </a:p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3662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AE71C3-FD4F-4B5D-98F0-785668AF9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Konnektiiveilla virkkeet ja laajemmat kokonaisuudet yhteen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6CFE94-AA4A-4019-B33E-125BE0D25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234341"/>
      </p:ext>
    </p:extLst>
  </p:cSld>
  <p:clrMapOvr>
    <a:masterClrMapping/>
  </p:clrMapOvr>
</p:sld>
</file>

<file path=ppt/theme/theme1.xml><?xml version="1.0" encoding="utf-8"?>
<a:theme xmlns:a="http://schemas.openxmlformats.org/drawingml/2006/main" name="Kielibuusti">
  <a:themeElements>
    <a:clrScheme name="Mukautettu 18">
      <a:dk1>
        <a:srgbClr val="FFF8E6"/>
      </a:dk1>
      <a:lt1>
        <a:srgbClr val="162A52"/>
      </a:lt1>
      <a:dk2>
        <a:srgbClr val="FFF8E6"/>
      </a:dk2>
      <a:lt2>
        <a:srgbClr val="162A52"/>
      </a:lt2>
      <a:accent1>
        <a:srgbClr val="19DDCA"/>
      </a:accent1>
      <a:accent2>
        <a:srgbClr val="0058DE"/>
      </a:accent2>
      <a:accent3>
        <a:srgbClr val="FF0059"/>
      </a:accent3>
      <a:accent4>
        <a:srgbClr val="FFAE38"/>
      </a:accent4>
      <a:accent5>
        <a:srgbClr val="B7B7B7"/>
      </a:accent5>
      <a:accent6>
        <a:srgbClr val="105BFF"/>
      </a:accent6>
      <a:hlink>
        <a:srgbClr val="076CCA"/>
      </a:hlink>
      <a:folHlink>
        <a:srgbClr val="076CCA"/>
      </a:folHlink>
    </a:clrScheme>
    <a:fontScheme name="Kielibuusti">
      <a:majorFont>
        <a:latin typeface="Red Hat Display Black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elibuusti_kalvopohja_päivitetty-14-.11.22.pptx" id="{37ECB5C1-290E-4B4F-9E05-A3DC08331E69}" vid="{39EB9075-1C59-43A6-8588-1F961B2F388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ef4079-7867-4143-bf64-1ed518a7fd23">
      <Terms xmlns="http://schemas.microsoft.com/office/infopath/2007/PartnerControls"/>
    </lcf76f155ced4ddcb4097134ff3c332f>
    <TaxCatchAll xmlns="6d653776-b03a-41a6-8593-add243c82586" xsi:nil="true"/>
    <Linkki xmlns="dcef4079-7867-4143-bf64-1ed518a7fd23">
      <Url xsi:nil="true"/>
      <Description xsi:nil="true"/>
    </Linkki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6D41C606376342B27E8A37ECB54F32" ma:contentTypeVersion="18" ma:contentTypeDescription="Create a new document." ma:contentTypeScope="" ma:versionID="6458eb8730f17982cb5d8e97d0d33310">
  <xsd:schema xmlns:xsd="http://www.w3.org/2001/XMLSchema" xmlns:xs="http://www.w3.org/2001/XMLSchema" xmlns:p="http://schemas.microsoft.com/office/2006/metadata/properties" xmlns:ns2="dcef4079-7867-4143-bf64-1ed518a7fd23" xmlns:ns3="6d653776-b03a-41a6-8593-add243c82586" targetNamespace="http://schemas.microsoft.com/office/2006/metadata/properties" ma:root="true" ma:fieldsID="3a6f6a639169c44c8c54a3d2ee8c9594" ns2:_="" ns3:_="">
    <xsd:import namespace="dcef4079-7867-4143-bf64-1ed518a7fd23"/>
    <xsd:import namespace="6d653776-b03a-41a6-8593-add243c82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Linkk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f4079-7867-4143-bf64-1ed518a7f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f519134-deff-459f-81c1-98498d3da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ki" ma:index="23" nillable="true" ma:displayName="Linkki" ma:format="Hyperlink" ma:internalName="Linkki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3776-b03a-41a6-8593-add243c825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b367e25-f4e6-4d28-95fb-5fe5b3df94e4}" ma:internalName="TaxCatchAll" ma:showField="CatchAllData" ma:web="6d653776-b03a-41a6-8593-add243c825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5340C9-799A-4CFC-99C3-80BA7044B1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CA5E3C-CF97-44B2-8681-3347A52989CF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dcef4079-7867-4143-bf64-1ed518a7fd2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d653776-b03a-41a6-8593-add243c82586"/>
  </ds:schemaRefs>
</ds:datastoreItem>
</file>

<file path=customXml/itemProps3.xml><?xml version="1.0" encoding="utf-8"?>
<ds:datastoreItem xmlns:ds="http://schemas.openxmlformats.org/officeDocument/2006/customXml" ds:itemID="{C2266592-A1A9-481C-8150-8E283754E347}">
  <ds:schemaRefs>
    <ds:schemaRef ds:uri="6d653776-b03a-41a6-8593-add243c82586"/>
    <ds:schemaRef ds:uri="dcef4079-7867-4143-bf64-1ed518a7fd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kielibuusti_kalvopohja_päivitetty-14-.11.22</Template>
  <TotalTime>1842</TotalTime>
  <Words>825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Red Hat Display Black</vt:lpstr>
      <vt:lpstr>Calibri</vt:lpstr>
      <vt:lpstr>Arial</vt:lpstr>
      <vt:lpstr>Work Sans</vt:lpstr>
      <vt:lpstr>Kielibuusti</vt:lpstr>
      <vt:lpstr>Tekstin sidoskeinoja</vt:lpstr>
      <vt:lpstr>Osista yhtenäinen kokonaisuus</vt:lpstr>
      <vt:lpstr>Sidoskeinoja tekstissä</vt:lpstr>
      <vt:lpstr>Lauseista virkkeitä konjunktioiden avulla</vt:lpstr>
      <vt:lpstr>Konjunktiot puheessa ja kirjoituksessa</vt:lpstr>
      <vt:lpstr>Miksi? Konjunktiot koska, sillä, jotta, joten</vt:lpstr>
      <vt:lpstr>Kun/kuin</vt:lpstr>
      <vt:lpstr>Jos</vt:lpstr>
      <vt:lpstr>Konnektiiveilla virkkeet ja laajemmat kokonaisuudet yhteen</vt:lpstr>
      <vt:lpstr>Mikä ihmeen konnektiivi?</vt:lpstr>
      <vt:lpstr>Konnektiiveja (lähde VISK, § 820) </vt:lpstr>
      <vt:lpstr>Sanajärjestyksellä sidoksisuutta </vt:lpstr>
      <vt:lpstr>Aloitetaan tutusta</vt:lpstr>
      <vt:lpstr>Uudesta tuttu</vt:lpstr>
      <vt:lpstr>Pronominit sidoksia osoittamassa</vt:lpstr>
      <vt:lpstr>Pronominit ja sidoksisuus</vt:lpstr>
      <vt:lpstr>Lähteet</vt:lpstr>
      <vt:lpstr>Käyttölupa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Tekstin sidoskeinoja</dc:title>
  <dc:creator>Lintumäki Jenni</dc:creator>
  <cp:lastModifiedBy>Sandström, Anniina M E</cp:lastModifiedBy>
  <cp:revision>96</cp:revision>
  <dcterms:created xsi:type="dcterms:W3CDTF">2023-02-06T14:00:55Z</dcterms:created>
  <dcterms:modified xsi:type="dcterms:W3CDTF">2023-07-17T09:44:18Z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0x010100546D41C606376342B27E8A37ECB54F32</vt:lpwstr>
  </property>
  <property fmtid="{D5CDD505-2E9C-101B-9397-08002B2CF9AE}" pid="3" name="MediaServiceImageTags">
    <vt:lpwstr/>
  </property>
</Properties>
</file>